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94" r:id="rId4"/>
    <p:sldId id="286" r:id="rId5"/>
    <p:sldId id="295" r:id="rId6"/>
    <p:sldId id="290" r:id="rId7"/>
    <p:sldId id="296" r:id="rId8"/>
    <p:sldId id="27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-52"/>
      <p:regular r:id="rId16"/>
      <p:bold r:id="rId17"/>
      <p:italic r:id="rId18"/>
      <p:boldItalic r:id="rId19"/>
    </p:embeddedFont>
    <p:embeddedFont>
      <p:font typeface="Montserrat ExtraBold" panose="020B0604020202020204" charset="-52"/>
      <p:bold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F8772E"/>
    <a:srgbClr val="E7E7E7"/>
    <a:srgbClr val="828282"/>
    <a:srgbClr val="FFC000"/>
    <a:srgbClr val="FFFFF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2" autoAdjust="0"/>
    <p:restoredTop sz="94660"/>
  </p:normalViewPr>
  <p:slideViewPr>
    <p:cSldViewPr>
      <p:cViewPr varScale="1">
        <p:scale>
          <a:sx n="111" d="100"/>
          <a:sy n="111" d="100"/>
        </p:scale>
        <p:origin x="960" y="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2844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B964-9E5C-40EE-A7C4-037BB4D6543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B30D3-17BB-4C0A-AA84-BD34D4508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FB15-E7B8-4525-8D5F-C3ABE9020B1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5885-55E3-46E7-B7AD-F069AF33F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7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1" algn="l" defTabSz="913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2" algn="l" defTabSz="913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13" algn="l" defTabSz="913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85" algn="l" defTabSz="913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58" algn="l" defTabSz="913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29" algn="l" defTabSz="913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71" algn="l" defTabSz="913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белый рисунок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39" y="1311274"/>
            <a:ext cx="4103811" cy="1727201"/>
          </a:xfrm>
        </p:spPr>
        <p:txBody>
          <a:bodyPr anchor="t" anchorCtr="0">
            <a:normAutofit/>
          </a:bodyPr>
          <a:lstStyle>
            <a:lvl1pPr algn="l">
              <a:defRPr sz="3999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38" y="3255963"/>
            <a:ext cx="1944012" cy="9366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38" y="4493418"/>
            <a:ext cx="1440951" cy="27384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en-US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520075" y="3255963"/>
            <a:ext cx="1943975" cy="5762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2520075" y="4192588"/>
            <a:ext cx="1943975" cy="5746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4679875" y="376238"/>
            <a:ext cx="4103890" cy="4391025"/>
          </a:xfrm>
        </p:spPr>
        <p:txBody>
          <a:bodyPr>
            <a:normAutofit/>
          </a:bodyPr>
          <a:lstStyle>
            <a:lvl1pPr marL="0" indent="0">
              <a:buNone/>
              <a:defRPr sz="1799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358775" y="376238"/>
            <a:ext cx="2230438" cy="366712"/>
            <a:chOff x="358775" y="376238"/>
            <a:chExt cx="2230438" cy="366712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58775" y="376238"/>
              <a:ext cx="128588" cy="360362"/>
            </a:xfrm>
            <a:custGeom>
              <a:avLst/>
              <a:gdLst>
                <a:gd name="T0" fmla="*/ 118 w 235"/>
                <a:gd name="T1" fmla="*/ 0 h 654"/>
                <a:gd name="T2" fmla="*/ 0 w 235"/>
                <a:gd name="T3" fmla="*/ 118 h 654"/>
                <a:gd name="T4" fmla="*/ 0 w 235"/>
                <a:gd name="T5" fmla="*/ 537 h 654"/>
                <a:gd name="T6" fmla="*/ 118 w 235"/>
                <a:gd name="T7" fmla="*/ 654 h 654"/>
                <a:gd name="T8" fmla="*/ 235 w 235"/>
                <a:gd name="T9" fmla="*/ 537 h 654"/>
                <a:gd name="T10" fmla="*/ 235 w 235"/>
                <a:gd name="T11" fmla="*/ 118 h 654"/>
                <a:gd name="T12" fmla="*/ 118 w 235"/>
                <a:gd name="T13" fmla="*/ 1 h 654"/>
                <a:gd name="T14" fmla="*/ 118 w 235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4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4"/>
                    <a:pt x="118" y="654"/>
                  </a:cubicBezTo>
                  <a:cubicBezTo>
                    <a:pt x="182" y="654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31838" y="587375"/>
              <a:ext cx="149225" cy="1492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7"/>
            <p:cNvSpPr>
              <a:spLocks noChangeArrowheads="1"/>
            </p:cNvSpPr>
            <p:nvPr userDrawn="1"/>
          </p:nvSpPr>
          <p:spPr bwMode="auto">
            <a:xfrm>
              <a:off x="504825" y="376238"/>
              <a:ext cx="149225" cy="149225"/>
            </a:xfrm>
            <a:prstGeom prst="ellipse">
              <a:avLst/>
            </a:pr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08000" y="376238"/>
              <a:ext cx="363538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2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2"/>
                    <a:pt x="46" y="452"/>
                    <a:pt x="46" y="452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4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074738" y="473075"/>
              <a:ext cx="139700" cy="166687"/>
            </a:xfrm>
            <a:custGeom>
              <a:avLst/>
              <a:gdLst>
                <a:gd name="T0" fmla="*/ 192 w 254"/>
                <a:gd name="T1" fmla="*/ 13 h 304"/>
                <a:gd name="T2" fmla="*/ 238 w 254"/>
                <a:gd name="T3" fmla="*/ 51 h 304"/>
                <a:gd name="T4" fmla="*/ 254 w 254"/>
                <a:gd name="T5" fmla="*/ 110 h 304"/>
                <a:gd name="T6" fmla="*/ 238 w 254"/>
                <a:gd name="T7" fmla="*/ 169 h 304"/>
                <a:gd name="T8" fmla="*/ 192 w 254"/>
                <a:gd name="T9" fmla="*/ 207 h 304"/>
                <a:gd name="T10" fmla="*/ 121 w 254"/>
                <a:gd name="T11" fmla="*/ 221 h 304"/>
                <a:gd name="T12" fmla="*/ 71 w 254"/>
                <a:gd name="T13" fmla="*/ 221 h 304"/>
                <a:gd name="T14" fmla="*/ 71 w 254"/>
                <a:gd name="T15" fmla="*/ 304 h 304"/>
                <a:gd name="T16" fmla="*/ 0 w 254"/>
                <a:gd name="T17" fmla="*/ 304 h 304"/>
                <a:gd name="T18" fmla="*/ 0 w 254"/>
                <a:gd name="T19" fmla="*/ 0 h 304"/>
                <a:gd name="T20" fmla="*/ 121 w 254"/>
                <a:gd name="T21" fmla="*/ 0 h 304"/>
                <a:gd name="T22" fmla="*/ 192 w 254"/>
                <a:gd name="T23" fmla="*/ 13 h 304"/>
                <a:gd name="T24" fmla="*/ 165 w 254"/>
                <a:gd name="T25" fmla="*/ 149 h 304"/>
                <a:gd name="T26" fmla="*/ 182 w 254"/>
                <a:gd name="T27" fmla="*/ 110 h 304"/>
                <a:gd name="T28" fmla="*/ 165 w 254"/>
                <a:gd name="T29" fmla="*/ 71 h 304"/>
                <a:gd name="T30" fmla="*/ 117 w 254"/>
                <a:gd name="T31" fmla="*/ 57 h 304"/>
                <a:gd name="T32" fmla="*/ 71 w 254"/>
                <a:gd name="T33" fmla="*/ 57 h 304"/>
                <a:gd name="T34" fmla="*/ 71 w 254"/>
                <a:gd name="T35" fmla="*/ 163 h 304"/>
                <a:gd name="T36" fmla="*/ 117 w 254"/>
                <a:gd name="T37" fmla="*/ 163 h 304"/>
                <a:gd name="T38" fmla="*/ 165 w 254"/>
                <a:gd name="T39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04">
                  <a:moveTo>
                    <a:pt x="192" y="13"/>
                  </a:moveTo>
                  <a:cubicBezTo>
                    <a:pt x="211" y="22"/>
                    <a:pt x="227" y="35"/>
                    <a:pt x="238" y="51"/>
                  </a:cubicBezTo>
                  <a:cubicBezTo>
                    <a:pt x="248" y="68"/>
                    <a:pt x="254" y="87"/>
                    <a:pt x="254" y="110"/>
                  </a:cubicBezTo>
                  <a:cubicBezTo>
                    <a:pt x="254" y="133"/>
                    <a:pt x="248" y="152"/>
                    <a:pt x="238" y="169"/>
                  </a:cubicBezTo>
                  <a:cubicBezTo>
                    <a:pt x="227" y="185"/>
                    <a:pt x="211" y="199"/>
                    <a:pt x="192" y="207"/>
                  </a:cubicBezTo>
                  <a:cubicBezTo>
                    <a:pt x="172" y="216"/>
                    <a:pt x="148" y="221"/>
                    <a:pt x="121" y="221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8" y="0"/>
                    <a:pt x="172" y="4"/>
                    <a:pt x="192" y="13"/>
                  </a:cubicBezTo>
                  <a:close/>
                  <a:moveTo>
                    <a:pt x="165" y="149"/>
                  </a:moveTo>
                  <a:cubicBezTo>
                    <a:pt x="177" y="140"/>
                    <a:pt x="182" y="127"/>
                    <a:pt x="182" y="110"/>
                  </a:cubicBezTo>
                  <a:cubicBezTo>
                    <a:pt x="182" y="93"/>
                    <a:pt x="177" y="80"/>
                    <a:pt x="165" y="71"/>
                  </a:cubicBezTo>
                  <a:cubicBezTo>
                    <a:pt x="154" y="62"/>
                    <a:pt x="138" y="57"/>
                    <a:pt x="117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38" y="163"/>
                    <a:pt x="154" y="158"/>
                    <a:pt x="165" y="149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1222375" y="509588"/>
              <a:ext cx="142875" cy="131762"/>
            </a:xfrm>
            <a:custGeom>
              <a:avLst/>
              <a:gdLst>
                <a:gd name="T0" fmla="*/ 63 w 259"/>
                <a:gd name="T1" fmla="*/ 226 h 241"/>
                <a:gd name="T2" fmla="*/ 17 w 259"/>
                <a:gd name="T3" fmla="*/ 183 h 241"/>
                <a:gd name="T4" fmla="*/ 0 w 259"/>
                <a:gd name="T5" fmla="*/ 120 h 241"/>
                <a:gd name="T6" fmla="*/ 17 w 259"/>
                <a:gd name="T7" fmla="*/ 58 h 241"/>
                <a:gd name="T8" fmla="*/ 63 w 259"/>
                <a:gd name="T9" fmla="*/ 15 h 241"/>
                <a:gd name="T10" fmla="*/ 130 w 259"/>
                <a:gd name="T11" fmla="*/ 0 h 241"/>
                <a:gd name="T12" fmla="*/ 196 w 259"/>
                <a:gd name="T13" fmla="*/ 15 h 241"/>
                <a:gd name="T14" fmla="*/ 242 w 259"/>
                <a:gd name="T15" fmla="*/ 58 h 241"/>
                <a:gd name="T16" fmla="*/ 259 w 259"/>
                <a:gd name="T17" fmla="*/ 120 h 241"/>
                <a:gd name="T18" fmla="*/ 242 w 259"/>
                <a:gd name="T19" fmla="*/ 183 h 241"/>
                <a:gd name="T20" fmla="*/ 196 w 259"/>
                <a:gd name="T21" fmla="*/ 226 h 241"/>
                <a:gd name="T22" fmla="*/ 130 w 259"/>
                <a:gd name="T23" fmla="*/ 241 h 241"/>
                <a:gd name="T24" fmla="*/ 63 w 259"/>
                <a:gd name="T25" fmla="*/ 226 h 241"/>
                <a:gd name="T26" fmla="*/ 173 w 259"/>
                <a:gd name="T27" fmla="*/ 168 h 241"/>
                <a:gd name="T28" fmla="*/ 189 w 259"/>
                <a:gd name="T29" fmla="*/ 120 h 241"/>
                <a:gd name="T30" fmla="*/ 173 w 259"/>
                <a:gd name="T31" fmla="*/ 73 h 241"/>
                <a:gd name="T32" fmla="*/ 129 w 259"/>
                <a:gd name="T33" fmla="*/ 55 h 241"/>
                <a:gd name="T34" fmla="*/ 86 w 259"/>
                <a:gd name="T35" fmla="*/ 73 h 241"/>
                <a:gd name="T36" fmla="*/ 69 w 259"/>
                <a:gd name="T37" fmla="*/ 120 h 241"/>
                <a:gd name="T38" fmla="*/ 86 w 259"/>
                <a:gd name="T39" fmla="*/ 168 h 241"/>
                <a:gd name="T40" fmla="*/ 129 w 259"/>
                <a:gd name="T41" fmla="*/ 185 h 241"/>
                <a:gd name="T42" fmla="*/ 173 w 259"/>
                <a:gd name="T43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6" y="164"/>
                    <a:pt x="0" y="143"/>
                    <a:pt x="0" y="120"/>
                  </a:cubicBezTo>
                  <a:cubicBezTo>
                    <a:pt x="0" y="97"/>
                    <a:pt x="6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6" y="15"/>
                  </a:cubicBezTo>
                  <a:cubicBezTo>
                    <a:pt x="216" y="26"/>
                    <a:pt x="231" y="40"/>
                    <a:pt x="242" y="58"/>
                  </a:cubicBezTo>
                  <a:cubicBezTo>
                    <a:pt x="253" y="77"/>
                    <a:pt x="259" y="97"/>
                    <a:pt x="259" y="120"/>
                  </a:cubicBezTo>
                  <a:cubicBezTo>
                    <a:pt x="259" y="143"/>
                    <a:pt x="253" y="164"/>
                    <a:pt x="242" y="183"/>
                  </a:cubicBezTo>
                  <a:cubicBezTo>
                    <a:pt x="231" y="201"/>
                    <a:pt x="215" y="215"/>
                    <a:pt x="196" y="226"/>
                  </a:cubicBezTo>
                  <a:cubicBezTo>
                    <a:pt x="177" y="236"/>
                    <a:pt x="154" y="241"/>
                    <a:pt x="130" y="241"/>
                  </a:cubicBezTo>
                  <a:cubicBezTo>
                    <a:pt x="105" y="241"/>
                    <a:pt x="83" y="236"/>
                    <a:pt x="63" y="226"/>
                  </a:cubicBezTo>
                  <a:close/>
                  <a:moveTo>
                    <a:pt x="173" y="168"/>
                  </a:moveTo>
                  <a:cubicBezTo>
                    <a:pt x="184" y="156"/>
                    <a:pt x="189" y="140"/>
                    <a:pt x="189" y="120"/>
                  </a:cubicBezTo>
                  <a:cubicBezTo>
                    <a:pt x="189" y="100"/>
                    <a:pt x="184" y="85"/>
                    <a:pt x="173" y="73"/>
                  </a:cubicBezTo>
                  <a:cubicBezTo>
                    <a:pt x="161" y="61"/>
                    <a:pt x="147" y="55"/>
                    <a:pt x="129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5" y="84"/>
                    <a:pt x="69" y="100"/>
                    <a:pt x="69" y="120"/>
                  </a:cubicBezTo>
                  <a:cubicBezTo>
                    <a:pt x="69" y="140"/>
                    <a:pt x="75" y="156"/>
                    <a:pt x="86" y="168"/>
                  </a:cubicBezTo>
                  <a:cubicBezTo>
                    <a:pt x="97" y="180"/>
                    <a:pt x="112" y="185"/>
                    <a:pt x="129" y="185"/>
                  </a:cubicBezTo>
                  <a:cubicBezTo>
                    <a:pt x="147" y="185"/>
                    <a:pt x="161" y="180"/>
                    <a:pt x="173" y="168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1376363" y="509588"/>
              <a:ext cx="128588" cy="131762"/>
            </a:xfrm>
            <a:custGeom>
              <a:avLst/>
              <a:gdLst>
                <a:gd name="T0" fmla="*/ 63 w 236"/>
                <a:gd name="T1" fmla="*/ 226 h 241"/>
                <a:gd name="T2" fmla="*/ 17 w 236"/>
                <a:gd name="T3" fmla="*/ 183 h 241"/>
                <a:gd name="T4" fmla="*/ 0 w 236"/>
                <a:gd name="T5" fmla="*/ 120 h 241"/>
                <a:gd name="T6" fmla="*/ 17 w 236"/>
                <a:gd name="T7" fmla="*/ 58 h 241"/>
                <a:gd name="T8" fmla="*/ 63 w 236"/>
                <a:gd name="T9" fmla="*/ 15 h 241"/>
                <a:gd name="T10" fmla="*/ 131 w 236"/>
                <a:gd name="T11" fmla="*/ 0 h 241"/>
                <a:gd name="T12" fmla="*/ 196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6 w 236"/>
                <a:gd name="T21" fmla="*/ 73 h 241"/>
                <a:gd name="T22" fmla="*/ 68 w 236"/>
                <a:gd name="T23" fmla="*/ 120 h 241"/>
                <a:gd name="T24" fmla="*/ 86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6 w 236"/>
                <a:gd name="T33" fmla="*/ 225 h 241"/>
                <a:gd name="T34" fmla="*/ 131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6" y="0"/>
                    <a:pt x="131" y="0"/>
                  </a:cubicBezTo>
                  <a:cubicBezTo>
                    <a:pt x="156" y="0"/>
                    <a:pt x="177" y="5"/>
                    <a:pt x="196" y="15"/>
                  </a:cubicBezTo>
                  <a:cubicBezTo>
                    <a:pt x="214" y="26"/>
                    <a:pt x="228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1" y="66"/>
                    <a:pt x="153" y="55"/>
                    <a:pt x="130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6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8" y="200"/>
                    <a:pt x="214" y="215"/>
                    <a:pt x="196" y="225"/>
                  </a:cubicBezTo>
                  <a:cubicBezTo>
                    <a:pt x="177" y="236"/>
                    <a:pt x="156" y="241"/>
                    <a:pt x="131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1512888" y="511175"/>
              <a:ext cx="111125" cy="128587"/>
            </a:xfrm>
            <a:custGeom>
              <a:avLst/>
              <a:gdLst>
                <a:gd name="T0" fmla="*/ 70 w 70"/>
                <a:gd name="T1" fmla="*/ 19 h 81"/>
                <a:gd name="T2" fmla="*/ 47 w 70"/>
                <a:gd name="T3" fmla="*/ 19 h 81"/>
                <a:gd name="T4" fmla="*/ 47 w 70"/>
                <a:gd name="T5" fmla="*/ 81 h 81"/>
                <a:gd name="T6" fmla="*/ 23 w 70"/>
                <a:gd name="T7" fmla="*/ 81 h 81"/>
                <a:gd name="T8" fmla="*/ 23 w 70"/>
                <a:gd name="T9" fmla="*/ 19 h 81"/>
                <a:gd name="T10" fmla="*/ 0 w 70"/>
                <a:gd name="T11" fmla="*/ 19 h 81"/>
                <a:gd name="T12" fmla="*/ 0 w 70"/>
                <a:gd name="T13" fmla="*/ 0 h 81"/>
                <a:gd name="T14" fmla="*/ 70 w 70"/>
                <a:gd name="T15" fmla="*/ 0 h 81"/>
                <a:gd name="T16" fmla="*/ 70 w 70"/>
                <a:gd name="T17" fmla="*/ 19 h 81"/>
                <a:gd name="T18" fmla="*/ 70 w 70"/>
                <a:gd name="T19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70" y="19"/>
                  </a:moveTo>
                  <a:lnTo>
                    <a:pt x="47" y="19"/>
                  </a:lnTo>
                  <a:lnTo>
                    <a:pt x="47" y="81"/>
                  </a:lnTo>
                  <a:lnTo>
                    <a:pt x="23" y="81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1633538" y="465138"/>
              <a:ext cx="211138" cy="182562"/>
            </a:xfrm>
            <a:custGeom>
              <a:avLst/>
              <a:gdLst>
                <a:gd name="T0" fmla="*/ 344 w 385"/>
                <a:gd name="T1" fmla="*/ 260 h 332"/>
                <a:gd name="T2" fmla="*/ 225 w 385"/>
                <a:gd name="T3" fmla="*/ 298 h 332"/>
                <a:gd name="T4" fmla="*/ 225 w 385"/>
                <a:gd name="T5" fmla="*/ 332 h 332"/>
                <a:gd name="T6" fmla="*/ 160 w 385"/>
                <a:gd name="T7" fmla="*/ 332 h 332"/>
                <a:gd name="T8" fmla="*/ 160 w 385"/>
                <a:gd name="T9" fmla="*/ 298 h 332"/>
                <a:gd name="T10" fmla="*/ 41 w 385"/>
                <a:gd name="T11" fmla="*/ 259 h 332"/>
                <a:gd name="T12" fmla="*/ 0 w 385"/>
                <a:gd name="T13" fmla="*/ 164 h 332"/>
                <a:gd name="T14" fmla="*/ 41 w 385"/>
                <a:gd name="T15" fmla="*/ 70 h 332"/>
                <a:gd name="T16" fmla="*/ 160 w 385"/>
                <a:gd name="T17" fmla="*/ 31 h 332"/>
                <a:gd name="T18" fmla="*/ 160 w 385"/>
                <a:gd name="T19" fmla="*/ 0 h 332"/>
                <a:gd name="T20" fmla="*/ 225 w 385"/>
                <a:gd name="T21" fmla="*/ 0 h 332"/>
                <a:gd name="T22" fmla="*/ 225 w 385"/>
                <a:gd name="T23" fmla="*/ 31 h 332"/>
                <a:gd name="T24" fmla="*/ 344 w 385"/>
                <a:gd name="T25" fmla="*/ 70 h 332"/>
                <a:gd name="T26" fmla="*/ 385 w 385"/>
                <a:gd name="T27" fmla="*/ 164 h 332"/>
                <a:gd name="T28" fmla="*/ 344 w 385"/>
                <a:gd name="T29" fmla="*/ 259 h 332"/>
                <a:gd name="T30" fmla="*/ 344 w 385"/>
                <a:gd name="T31" fmla="*/ 260 h 332"/>
                <a:gd name="T32" fmla="*/ 160 w 385"/>
                <a:gd name="T33" fmla="*/ 243 h 332"/>
                <a:gd name="T34" fmla="*/ 160 w 385"/>
                <a:gd name="T35" fmla="*/ 86 h 332"/>
                <a:gd name="T36" fmla="*/ 91 w 385"/>
                <a:gd name="T37" fmla="*/ 110 h 332"/>
                <a:gd name="T38" fmla="*/ 68 w 385"/>
                <a:gd name="T39" fmla="*/ 164 h 332"/>
                <a:gd name="T40" fmla="*/ 160 w 385"/>
                <a:gd name="T41" fmla="*/ 243 h 332"/>
                <a:gd name="T42" fmla="*/ 294 w 385"/>
                <a:gd name="T43" fmla="*/ 219 h 332"/>
                <a:gd name="T44" fmla="*/ 317 w 385"/>
                <a:gd name="T45" fmla="*/ 164 h 332"/>
                <a:gd name="T46" fmla="*/ 225 w 385"/>
                <a:gd name="T47" fmla="*/ 87 h 332"/>
                <a:gd name="T48" fmla="*/ 225 w 385"/>
                <a:gd name="T49" fmla="*/ 243 h 332"/>
                <a:gd name="T50" fmla="*/ 294 w 385"/>
                <a:gd name="T5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32">
                  <a:moveTo>
                    <a:pt x="344" y="260"/>
                  </a:moveTo>
                  <a:cubicBezTo>
                    <a:pt x="316" y="283"/>
                    <a:pt x="277" y="295"/>
                    <a:pt x="225" y="298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08" y="295"/>
                    <a:pt x="69" y="282"/>
                    <a:pt x="41" y="259"/>
                  </a:cubicBezTo>
                  <a:cubicBezTo>
                    <a:pt x="13" y="236"/>
                    <a:pt x="0" y="204"/>
                    <a:pt x="0" y="164"/>
                  </a:cubicBezTo>
                  <a:cubicBezTo>
                    <a:pt x="0" y="125"/>
                    <a:pt x="13" y="93"/>
                    <a:pt x="41" y="70"/>
                  </a:cubicBezTo>
                  <a:cubicBezTo>
                    <a:pt x="69" y="47"/>
                    <a:pt x="108" y="34"/>
                    <a:pt x="160" y="3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77" y="34"/>
                    <a:pt x="316" y="47"/>
                    <a:pt x="344" y="70"/>
                  </a:cubicBezTo>
                  <a:cubicBezTo>
                    <a:pt x="371" y="93"/>
                    <a:pt x="385" y="124"/>
                    <a:pt x="385" y="164"/>
                  </a:cubicBezTo>
                  <a:cubicBezTo>
                    <a:pt x="385" y="204"/>
                    <a:pt x="371" y="236"/>
                    <a:pt x="344" y="259"/>
                  </a:cubicBezTo>
                  <a:lnTo>
                    <a:pt x="344" y="260"/>
                  </a:lnTo>
                  <a:close/>
                  <a:moveTo>
                    <a:pt x="160" y="243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29" y="89"/>
                    <a:pt x="106" y="97"/>
                    <a:pt x="91" y="110"/>
                  </a:cubicBezTo>
                  <a:cubicBezTo>
                    <a:pt x="76" y="122"/>
                    <a:pt x="68" y="140"/>
                    <a:pt x="68" y="164"/>
                  </a:cubicBezTo>
                  <a:cubicBezTo>
                    <a:pt x="68" y="210"/>
                    <a:pt x="99" y="236"/>
                    <a:pt x="160" y="243"/>
                  </a:cubicBezTo>
                  <a:close/>
                  <a:moveTo>
                    <a:pt x="294" y="219"/>
                  </a:moveTo>
                  <a:cubicBezTo>
                    <a:pt x="309" y="206"/>
                    <a:pt x="317" y="188"/>
                    <a:pt x="317" y="164"/>
                  </a:cubicBezTo>
                  <a:cubicBezTo>
                    <a:pt x="317" y="117"/>
                    <a:pt x="287" y="92"/>
                    <a:pt x="225" y="87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56" y="240"/>
                    <a:pt x="279" y="232"/>
                    <a:pt x="294" y="219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1865313" y="511175"/>
              <a:ext cx="130175" cy="128587"/>
            </a:xfrm>
            <a:custGeom>
              <a:avLst/>
              <a:gdLst>
                <a:gd name="T0" fmla="*/ 0 w 82"/>
                <a:gd name="T1" fmla="*/ 0 h 81"/>
                <a:gd name="T2" fmla="*/ 23 w 82"/>
                <a:gd name="T3" fmla="*/ 0 h 81"/>
                <a:gd name="T4" fmla="*/ 23 w 82"/>
                <a:gd name="T5" fmla="*/ 48 h 81"/>
                <a:gd name="T6" fmla="*/ 60 w 82"/>
                <a:gd name="T7" fmla="*/ 0 h 81"/>
                <a:gd name="T8" fmla="*/ 82 w 82"/>
                <a:gd name="T9" fmla="*/ 0 h 81"/>
                <a:gd name="T10" fmla="*/ 82 w 82"/>
                <a:gd name="T11" fmla="*/ 81 h 81"/>
                <a:gd name="T12" fmla="*/ 58 w 82"/>
                <a:gd name="T13" fmla="*/ 81 h 81"/>
                <a:gd name="T14" fmla="*/ 58 w 82"/>
                <a:gd name="T15" fmla="*/ 34 h 81"/>
                <a:gd name="T16" fmla="*/ 21 w 82"/>
                <a:gd name="T17" fmla="*/ 81 h 81"/>
                <a:gd name="T18" fmla="*/ 0 w 82"/>
                <a:gd name="T19" fmla="*/ 81 h 81"/>
                <a:gd name="T20" fmla="*/ 0 w 82"/>
                <a:gd name="T21" fmla="*/ 0 h 81"/>
                <a:gd name="T22" fmla="*/ 0 w 82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3" y="0"/>
                  </a:lnTo>
                  <a:lnTo>
                    <a:pt x="23" y="48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81"/>
                  </a:lnTo>
                  <a:lnTo>
                    <a:pt x="58" y="81"/>
                  </a:lnTo>
                  <a:lnTo>
                    <a:pt x="58" y="34"/>
                  </a:lnTo>
                  <a:lnTo>
                    <a:pt x="21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2024063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4 w 80"/>
                <a:gd name="T3" fmla="*/ 0 h 81"/>
                <a:gd name="T4" fmla="*/ 24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4 w 80"/>
                <a:gd name="T19" fmla="*/ 51 h 81"/>
                <a:gd name="T20" fmla="*/ 24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4" y="51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2312988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3 w 80"/>
                <a:gd name="T3" fmla="*/ 0 h 81"/>
                <a:gd name="T4" fmla="*/ 23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3 w 80"/>
                <a:gd name="T19" fmla="*/ 51 h 81"/>
                <a:gd name="T20" fmla="*/ 23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3" y="51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459038" y="509588"/>
              <a:ext cx="130175" cy="131762"/>
            </a:xfrm>
            <a:custGeom>
              <a:avLst/>
              <a:gdLst>
                <a:gd name="T0" fmla="*/ 63 w 236"/>
                <a:gd name="T1" fmla="*/ 226 h 241"/>
                <a:gd name="T2" fmla="*/ 16 w 236"/>
                <a:gd name="T3" fmla="*/ 183 h 241"/>
                <a:gd name="T4" fmla="*/ 0 w 236"/>
                <a:gd name="T5" fmla="*/ 120 h 241"/>
                <a:gd name="T6" fmla="*/ 16 w 236"/>
                <a:gd name="T7" fmla="*/ 58 h 241"/>
                <a:gd name="T8" fmla="*/ 63 w 236"/>
                <a:gd name="T9" fmla="*/ 15 h 241"/>
                <a:gd name="T10" fmla="*/ 130 w 236"/>
                <a:gd name="T11" fmla="*/ 0 h 241"/>
                <a:gd name="T12" fmla="*/ 195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5 w 236"/>
                <a:gd name="T21" fmla="*/ 73 h 241"/>
                <a:gd name="T22" fmla="*/ 68 w 236"/>
                <a:gd name="T23" fmla="*/ 120 h 241"/>
                <a:gd name="T24" fmla="*/ 85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5 w 236"/>
                <a:gd name="T33" fmla="*/ 225 h 241"/>
                <a:gd name="T34" fmla="*/ 130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7" y="201"/>
                    <a:pt x="16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6" y="58"/>
                  </a:cubicBezTo>
                  <a:cubicBezTo>
                    <a:pt x="27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5" y="15"/>
                  </a:cubicBezTo>
                  <a:cubicBezTo>
                    <a:pt x="214" y="26"/>
                    <a:pt x="227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0" y="66"/>
                    <a:pt x="153" y="55"/>
                    <a:pt x="130" y="55"/>
                  </a:cubicBezTo>
                  <a:cubicBezTo>
                    <a:pt x="112" y="55"/>
                    <a:pt x="97" y="61"/>
                    <a:pt x="85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5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7" y="200"/>
                    <a:pt x="214" y="215"/>
                    <a:pt x="195" y="225"/>
                  </a:cubicBezTo>
                  <a:cubicBezTo>
                    <a:pt x="177" y="236"/>
                    <a:pt x="155" y="241"/>
                    <a:pt x="130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2171700" y="509588"/>
              <a:ext cx="117475" cy="131762"/>
            </a:xfrm>
            <a:custGeom>
              <a:avLst/>
              <a:gdLst>
                <a:gd name="T0" fmla="*/ 185 w 214"/>
                <a:gd name="T1" fmla="*/ 26 h 241"/>
                <a:gd name="T2" fmla="*/ 101 w 214"/>
                <a:gd name="T3" fmla="*/ 0 h 241"/>
                <a:gd name="T4" fmla="*/ 46 w 214"/>
                <a:gd name="T5" fmla="*/ 7 h 241"/>
                <a:gd name="T6" fmla="*/ 8 w 214"/>
                <a:gd name="T7" fmla="*/ 22 h 241"/>
                <a:gd name="T8" fmla="*/ 32 w 214"/>
                <a:gd name="T9" fmla="*/ 70 h 241"/>
                <a:gd name="T10" fmla="*/ 55 w 214"/>
                <a:gd name="T11" fmla="*/ 60 h 241"/>
                <a:gd name="T12" fmla="*/ 92 w 214"/>
                <a:gd name="T13" fmla="*/ 54 h 241"/>
                <a:gd name="T14" fmla="*/ 133 w 214"/>
                <a:gd name="T15" fmla="*/ 66 h 241"/>
                <a:gd name="T16" fmla="*/ 145 w 214"/>
                <a:gd name="T17" fmla="*/ 92 h 241"/>
                <a:gd name="T18" fmla="*/ 145 w 214"/>
                <a:gd name="T19" fmla="*/ 100 h 241"/>
                <a:gd name="T20" fmla="*/ 101 w 214"/>
                <a:gd name="T21" fmla="*/ 100 h 241"/>
                <a:gd name="T22" fmla="*/ 25 w 214"/>
                <a:gd name="T23" fmla="*/ 118 h 241"/>
                <a:gd name="T24" fmla="*/ 0 w 214"/>
                <a:gd name="T25" fmla="*/ 170 h 241"/>
                <a:gd name="T26" fmla="*/ 11 w 214"/>
                <a:gd name="T27" fmla="*/ 206 h 241"/>
                <a:gd name="T28" fmla="*/ 41 w 214"/>
                <a:gd name="T29" fmla="*/ 232 h 241"/>
                <a:gd name="T30" fmla="*/ 88 w 214"/>
                <a:gd name="T31" fmla="*/ 241 h 241"/>
                <a:gd name="T32" fmla="*/ 151 w 214"/>
                <a:gd name="T33" fmla="*/ 219 h 241"/>
                <a:gd name="T34" fmla="*/ 151 w 214"/>
                <a:gd name="T35" fmla="*/ 223 h 241"/>
                <a:gd name="T36" fmla="*/ 151 w 214"/>
                <a:gd name="T37" fmla="*/ 237 h 241"/>
                <a:gd name="T38" fmla="*/ 214 w 214"/>
                <a:gd name="T39" fmla="*/ 237 h 241"/>
                <a:gd name="T40" fmla="*/ 214 w 214"/>
                <a:gd name="T41" fmla="*/ 103 h 241"/>
                <a:gd name="T42" fmla="*/ 185 w 214"/>
                <a:gd name="T43" fmla="*/ 25 h 241"/>
                <a:gd name="T44" fmla="*/ 185 w 214"/>
                <a:gd name="T45" fmla="*/ 26 h 241"/>
                <a:gd name="T46" fmla="*/ 135 w 214"/>
                <a:gd name="T47" fmla="*/ 187 h 241"/>
                <a:gd name="T48" fmla="*/ 104 w 214"/>
                <a:gd name="T49" fmla="*/ 195 h 241"/>
                <a:gd name="T50" fmla="*/ 76 w 214"/>
                <a:gd name="T51" fmla="*/ 188 h 241"/>
                <a:gd name="T52" fmla="*/ 66 w 214"/>
                <a:gd name="T53" fmla="*/ 167 h 241"/>
                <a:gd name="T54" fmla="*/ 108 w 214"/>
                <a:gd name="T55" fmla="*/ 139 h 241"/>
                <a:gd name="T56" fmla="*/ 147 w 214"/>
                <a:gd name="T57" fmla="*/ 139 h 241"/>
                <a:gd name="T58" fmla="*/ 148 w 214"/>
                <a:gd name="T59" fmla="*/ 176 h 241"/>
                <a:gd name="T60" fmla="*/ 135 w 214"/>
                <a:gd name="T61" fmla="*/ 18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41">
                  <a:moveTo>
                    <a:pt x="185" y="26"/>
                  </a:moveTo>
                  <a:cubicBezTo>
                    <a:pt x="165" y="8"/>
                    <a:pt x="137" y="0"/>
                    <a:pt x="101" y="0"/>
                  </a:cubicBezTo>
                  <a:cubicBezTo>
                    <a:pt x="82" y="0"/>
                    <a:pt x="64" y="2"/>
                    <a:pt x="46" y="7"/>
                  </a:cubicBezTo>
                  <a:cubicBezTo>
                    <a:pt x="32" y="11"/>
                    <a:pt x="19" y="16"/>
                    <a:pt x="8" y="2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9" y="66"/>
                    <a:pt x="46" y="62"/>
                    <a:pt x="55" y="60"/>
                  </a:cubicBezTo>
                  <a:cubicBezTo>
                    <a:pt x="67" y="56"/>
                    <a:pt x="79" y="54"/>
                    <a:pt x="92" y="54"/>
                  </a:cubicBezTo>
                  <a:cubicBezTo>
                    <a:pt x="110" y="54"/>
                    <a:pt x="124" y="58"/>
                    <a:pt x="133" y="66"/>
                  </a:cubicBezTo>
                  <a:cubicBezTo>
                    <a:pt x="140" y="72"/>
                    <a:pt x="144" y="81"/>
                    <a:pt x="145" y="92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66" y="100"/>
                    <a:pt x="41" y="106"/>
                    <a:pt x="25" y="118"/>
                  </a:cubicBezTo>
                  <a:cubicBezTo>
                    <a:pt x="8" y="131"/>
                    <a:pt x="0" y="148"/>
                    <a:pt x="0" y="170"/>
                  </a:cubicBezTo>
                  <a:cubicBezTo>
                    <a:pt x="0" y="184"/>
                    <a:pt x="4" y="196"/>
                    <a:pt x="11" y="206"/>
                  </a:cubicBezTo>
                  <a:cubicBezTo>
                    <a:pt x="17" y="217"/>
                    <a:pt x="28" y="226"/>
                    <a:pt x="41" y="232"/>
                  </a:cubicBezTo>
                  <a:cubicBezTo>
                    <a:pt x="54" y="238"/>
                    <a:pt x="70" y="241"/>
                    <a:pt x="88" y="241"/>
                  </a:cubicBezTo>
                  <a:cubicBezTo>
                    <a:pt x="116" y="241"/>
                    <a:pt x="137" y="233"/>
                    <a:pt x="151" y="219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37"/>
                    <a:pt x="151" y="237"/>
                    <a:pt x="151" y="237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69"/>
                    <a:pt x="205" y="43"/>
                    <a:pt x="185" y="25"/>
                  </a:cubicBezTo>
                  <a:lnTo>
                    <a:pt x="185" y="26"/>
                  </a:lnTo>
                  <a:close/>
                  <a:moveTo>
                    <a:pt x="135" y="187"/>
                  </a:moveTo>
                  <a:cubicBezTo>
                    <a:pt x="126" y="193"/>
                    <a:pt x="116" y="195"/>
                    <a:pt x="104" y="195"/>
                  </a:cubicBezTo>
                  <a:cubicBezTo>
                    <a:pt x="92" y="195"/>
                    <a:pt x="83" y="193"/>
                    <a:pt x="76" y="188"/>
                  </a:cubicBezTo>
                  <a:cubicBezTo>
                    <a:pt x="69" y="183"/>
                    <a:pt x="66" y="176"/>
                    <a:pt x="66" y="167"/>
                  </a:cubicBezTo>
                  <a:cubicBezTo>
                    <a:pt x="66" y="149"/>
                    <a:pt x="80" y="139"/>
                    <a:pt x="10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80"/>
                    <a:pt x="140" y="185"/>
                    <a:pt x="135" y="187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374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Шмуцтитул 1 главная мыс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79" y="376238"/>
            <a:ext cx="6970109" cy="1727979"/>
          </a:xfrm>
        </p:spPr>
        <p:txBody>
          <a:bodyPr anchor="t" anchorCtr="0">
            <a:normAutofit/>
          </a:bodyPr>
          <a:lstStyle>
            <a:lvl1pPr>
              <a:defRPr sz="3999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79" y="2463800"/>
            <a:ext cx="6986667" cy="612586"/>
          </a:xfrm>
        </p:spPr>
        <p:txBody>
          <a:bodyPr>
            <a:normAutofit/>
          </a:bodyPr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  <a:lvl2pPr marL="342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6C0F67-56E3-4A2E-8CE6-97668533563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8278813" y="376238"/>
            <a:ext cx="522287" cy="366712"/>
            <a:chOff x="8275509" y="700120"/>
            <a:chExt cx="522287" cy="36671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275509" y="700120"/>
              <a:ext cx="522287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8275509" y="700120"/>
              <a:ext cx="128587" cy="360362"/>
            </a:xfrm>
            <a:custGeom>
              <a:avLst/>
              <a:gdLst>
                <a:gd name="T0" fmla="*/ 118 w 235"/>
                <a:gd name="T1" fmla="*/ 0 h 655"/>
                <a:gd name="T2" fmla="*/ 0 w 235"/>
                <a:gd name="T3" fmla="*/ 118 h 655"/>
                <a:gd name="T4" fmla="*/ 0 w 235"/>
                <a:gd name="T5" fmla="*/ 537 h 655"/>
                <a:gd name="T6" fmla="*/ 118 w 235"/>
                <a:gd name="T7" fmla="*/ 655 h 655"/>
                <a:gd name="T8" fmla="*/ 235 w 235"/>
                <a:gd name="T9" fmla="*/ 537 h 655"/>
                <a:gd name="T10" fmla="*/ 235 w 235"/>
                <a:gd name="T11" fmla="*/ 118 h 655"/>
                <a:gd name="T12" fmla="*/ 118 w 235"/>
                <a:gd name="T13" fmla="*/ 1 h 655"/>
                <a:gd name="T14" fmla="*/ 118 w 235"/>
                <a:gd name="T1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5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5"/>
                    <a:pt x="118" y="655"/>
                  </a:cubicBezTo>
                  <a:cubicBezTo>
                    <a:pt x="182" y="655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8648571" y="911257"/>
              <a:ext cx="149225" cy="149225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7"/>
            <p:cNvSpPr>
              <a:spLocks noChangeArrowheads="1"/>
            </p:cNvSpPr>
            <p:nvPr userDrawn="1"/>
          </p:nvSpPr>
          <p:spPr bwMode="auto">
            <a:xfrm>
              <a:off x="8421559" y="700120"/>
              <a:ext cx="149225" cy="149225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424734" y="700120"/>
              <a:ext cx="363537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3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3"/>
                    <a:pt x="46" y="453"/>
                    <a:pt x="46" y="453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5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962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 2 раздел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38" y="376238"/>
            <a:ext cx="6982575" cy="1727200"/>
          </a:xfrm>
        </p:spPr>
        <p:txBody>
          <a:bodyPr anchor="t" anchorCtr="0">
            <a:normAutofit/>
          </a:bodyPr>
          <a:lstStyle>
            <a:lvl1pPr>
              <a:defRPr sz="3999" b="1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238" y="4493420"/>
            <a:ext cx="504650" cy="273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6C0F67-56E3-4A2E-8CE6-97668533563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278813" y="376238"/>
            <a:ext cx="522287" cy="366712"/>
            <a:chOff x="8275509" y="700120"/>
            <a:chExt cx="522287" cy="36671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275509" y="700120"/>
              <a:ext cx="522287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8275509" y="700120"/>
              <a:ext cx="128587" cy="360362"/>
            </a:xfrm>
            <a:custGeom>
              <a:avLst/>
              <a:gdLst>
                <a:gd name="T0" fmla="*/ 118 w 235"/>
                <a:gd name="T1" fmla="*/ 0 h 655"/>
                <a:gd name="T2" fmla="*/ 0 w 235"/>
                <a:gd name="T3" fmla="*/ 118 h 655"/>
                <a:gd name="T4" fmla="*/ 0 w 235"/>
                <a:gd name="T5" fmla="*/ 537 h 655"/>
                <a:gd name="T6" fmla="*/ 118 w 235"/>
                <a:gd name="T7" fmla="*/ 655 h 655"/>
                <a:gd name="T8" fmla="*/ 235 w 235"/>
                <a:gd name="T9" fmla="*/ 537 h 655"/>
                <a:gd name="T10" fmla="*/ 235 w 235"/>
                <a:gd name="T11" fmla="*/ 118 h 655"/>
                <a:gd name="T12" fmla="*/ 118 w 235"/>
                <a:gd name="T13" fmla="*/ 1 h 655"/>
                <a:gd name="T14" fmla="*/ 118 w 235"/>
                <a:gd name="T1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5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5"/>
                    <a:pt x="118" y="655"/>
                  </a:cubicBezTo>
                  <a:cubicBezTo>
                    <a:pt x="182" y="655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8648571" y="911257"/>
              <a:ext cx="149225" cy="149225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7"/>
            <p:cNvSpPr>
              <a:spLocks noChangeArrowheads="1"/>
            </p:cNvSpPr>
            <p:nvPr userDrawn="1"/>
          </p:nvSpPr>
          <p:spPr bwMode="auto">
            <a:xfrm>
              <a:off x="8421559" y="700120"/>
              <a:ext cx="149225" cy="149225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424734" y="700120"/>
              <a:ext cx="363537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3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3"/>
                    <a:pt x="46" y="453"/>
                    <a:pt x="46" y="453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5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631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Шмуцтитул 3 подраздел">
    <p:bg>
      <p:bgPr>
        <a:solidFill>
          <a:srgbClr val="767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38" y="1527174"/>
            <a:ext cx="6982575" cy="1512889"/>
          </a:xfrm>
        </p:spPr>
        <p:txBody>
          <a:bodyPr anchor="t" anchorCtr="0">
            <a:normAutofit/>
          </a:bodyPr>
          <a:lstStyle>
            <a:lvl1pPr>
              <a:defRPr sz="3999" b="1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521" y="377805"/>
            <a:ext cx="6986667" cy="933469"/>
          </a:xfrm>
        </p:spPr>
        <p:txBody>
          <a:bodyPr>
            <a:normAutofit/>
          </a:bodyPr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  <a:lvl2pPr marL="342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521" y="4493419"/>
            <a:ext cx="504650" cy="273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6C0F67-56E3-4A2E-8CE6-97668533563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278813" y="376238"/>
            <a:ext cx="522287" cy="366712"/>
            <a:chOff x="8275509" y="700120"/>
            <a:chExt cx="522287" cy="36671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275509" y="700120"/>
              <a:ext cx="522287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8275509" y="700120"/>
              <a:ext cx="128587" cy="360362"/>
            </a:xfrm>
            <a:custGeom>
              <a:avLst/>
              <a:gdLst>
                <a:gd name="T0" fmla="*/ 118 w 235"/>
                <a:gd name="T1" fmla="*/ 0 h 655"/>
                <a:gd name="T2" fmla="*/ 0 w 235"/>
                <a:gd name="T3" fmla="*/ 118 h 655"/>
                <a:gd name="T4" fmla="*/ 0 w 235"/>
                <a:gd name="T5" fmla="*/ 537 h 655"/>
                <a:gd name="T6" fmla="*/ 118 w 235"/>
                <a:gd name="T7" fmla="*/ 655 h 655"/>
                <a:gd name="T8" fmla="*/ 235 w 235"/>
                <a:gd name="T9" fmla="*/ 537 h 655"/>
                <a:gd name="T10" fmla="*/ 235 w 235"/>
                <a:gd name="T11" fmla="*/ 118 h 655"/>
                <a:gd name="T12" fmla="*/ 118 w 235"/>
                <a:gd name="T13" fmla="*/ 1 h 655"/>
                <a:gd name="T14" fmla="*/ 118 w 235"/>
                <a:gd name="T1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5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5"/>
                    <a:pt x="118" y="655"/>
                  </a:cubicBezTo>
                  <a:cubicBezTo>
                    <a:pt x="182" y="655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8648571" y="911257"/>
              <a:ext cx="149225" cy="149225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7"/>
            <p:cNvSpPr>
              <a:spLocks noChangeArrowheads="1"/>
            </p:cNvSpPr>
            <p:nvPr userDrawn="1"/>
          </p:nvSpPr>
          <p:spPr bwMode="auto">
            <a:xfrm>
              <a:off x="8421559" y="700120"/>
              <a:ext cx="149225" cy="149225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424734" y="700120"/>
              <a:ext cx="363537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3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3"/>
                    <a:pt x="46" y="453"/>
                    <a:pt x="46" y="453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5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0618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5" y="376238"/>
            <a:ext cx="6976004" cy="935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240" y="1527489"/>
            <a:ext cx="4103849" cy="360050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2"/>
                </a:solidFill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ru-RU" dirty="0" smtClean="0"/>
              <a:t>Подзаголовок или дескриптор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40" y="2103438"/>
            <a:ext cx="4103849" cy="23050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914" y="2103438"/>
            <a:ext cx="4103850" cy="23050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B161D2-44D2-4E36-A9FB-0AF79982CFF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41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76237"/>
            <a:ext cx="6976473" cy="358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93" y="950913"/>
            <a:ext cx="6980996" cy="360362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2"/>
                </a:solidFill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150" y="1527226"/>
            <a:ext cx="2664487" cy="20906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088" y="1527174"/>
            <a:ext cx="2662274" cy="20891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6124426" y="1527174"/>
            <a:ext cx="2662274" cy="20891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359150" y="3832225"/>
            <a:ext cx="2663825" cy="5762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/>
          </p:nvPr>
        </p:nvSpPr>
        <p:spPr>
          <a:xfrm>
            <a:off x="3240088" y="3832225"/>
            <a:ext cx="2663825" cy="5762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9"/>
          </p:nvPr>
        </p:nvSpPr>
        <p:spPr>
          <a:xfrm>
            <a:off x="6124426" y="3832225"/>
            <a:ext cx="2663825" cy="5762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0"/>
          </p:nvPr>
        </p:nvSpPr>
        <p:spPr>
          <a:xfrm>
            <a:off x="3743325" y="4493419"/>
            <a:ext cx="158475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8087" y="4493419"/>
            <a:ext cx="122554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360363" y="4493419"/>
            <a:ext cx="68897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78C1290-7BF3-4D64-8319-C176D59123F3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1075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76238"/>
            <a:ext cx="6976004" cy="358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92" y="950913"/>
            <a:ext cx="6980527" cy="371036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2"/>
                </a:solidFill>
              </a:defRPr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40" y="1527226"/>
            <a:ext cx="1943224" cy="209063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9363" y="1527175"/>
            <a:ext cx="1943598" cy="20891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4680693" y="1527175"/>
            <a:ext cx="1944000" cy="20891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6849385" y="1527175"/>
            <a:ext cx="1934251" cy="20891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8"/>
          </p:nvPr>
        </p:nvSpPr>
        <p:spPr>
          <a:xfrm>
            <a:off x="360240" y="3832226"/>
            <a:ext cx="1937398" cy="5762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9"/>
          </p:nvPr>
        </p:nvSpPr>
        <p:spPr>
          <a:xfrm>
            <a:off x="2519363" y="3832226"/>
            <a:ext cx="1937398" cy="5762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20"/>
          </p:nvPr>
        </p:nvSpPr>
        <p:spPr>
          <a:xfrm>
            <a:off x="4680693" y="3832226"/>
            <a:ext cx="1937398" cy="5762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21"/>
          </p:nvPr>
        </p:nvSpPr>
        <p:spPr>
          <a:xfrm>
            <a:off x="6849385" y="3832226"/>
            <a:ext cx="1937398" cy="5762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2"/>
          </p:nvPr>
        </p:nvSpPr>
        <p:spPr>
          <a:xfrm>
            <a:off x="3743325" y="4493419"/>
            <a:ext cx="158475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8087" y="4493419"/>
            <a:ext cx="122554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360363" y="4493419"/>
            <a:ext cx="68897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78C1290-7BF3-4D64-8319-C176D59123F3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4158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5" y="376238"/>
            <a:ext cx="6976004" cy="93503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440" y="1527175"/>
            <a:ext cx="4824412" cy="288131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1" name="Текст 14"/>
          <p:cNvSpPr>
            <a:spLocks noGrp="1"/>
          </p:cNvSpPr>
          <p:nvPr>
            <p:ph type="body" sz="quarter" idx="17"/>
          </p:nvPr>
        </p:nvSpPr>
        <p:spPr>
          <a:xfrm>
            <a:off x="5400674" y="1520338"/>
            <a:ext cx="3382963" cy="28948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>
          <a:xfrm>
            <a:off x="3743325" y="4493419"/>
            <a:ext cx="158475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8087" y="4493419"/>
            <a:ext cx="122554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363" y="4493419"/>
            <a:ext cx="68897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78C1290-7BF3-4D64-8319-C176D59123F3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680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и объект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5" y="376238"/>
            <a:ext cx="4097866" cy="93503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B161D2-44D2-4E36-A9FB-0AF79982CFF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Текст 14"/>
          <p:cNvSpPr>
            <a:spLocks noGrp="1"/>
          </p:cNvSpPr>
          <p:nvPr>
            <p:ph type="body" sz="quarter" idx="17"/>
          </p:nvPr>
        </p:nvSpPr>
        <p:spPr>
          <a:xfrm>
            <a:off x="360363" y="1527175"/>
            <a:ext cx="4103688" cy="28813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8"/>
          </p:nvPr>
        </p:nvSpPr>
        <p:spPr>
          <a:xfrm>
            <a:off x="4679950" y="0"/>
            <a:ext cx="4464050" cy="51435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574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76238"/>
            <a:ext cx="6983413" cy="93503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A0A8EED2-AD82-462D-A9F5-69553F9DCB2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32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230560"/>
            <a:ext cx="7191903" cy="100889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440" y="1462876"/>
            <a:ext cx="4824412" cy="3045028"/>
          </a:xfrm>
        </p:spPr>
        <p:txBody>
          <a:bodyPr>
            <a:normAutofit/>
          </a:bodyPr>
          <a:lstStyle>
            <a:lvl1pPr marL="0" indent="0">
              <a:buNone/>
              <a:defRPr sz="1799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B161D2-44D2-4E36-A9FB-0AF79982CFF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Текст 14"/>
          <p:cNvSpPr>
            <a:spLocks noGrp="1"/>
          </p:cNvSpPr>
          <p:nvPr>
            <p:ph type="body" sz="quarter" idx="17"/>
          </p:nvPr>
        </p:nvSpPr>
        <p:spPr>
          <a:xfrm>
            <a:off x="5400674" y="1455737"/>
            <a:ext cx="3382963" cy="305930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22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белый рисунок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358775" y="376238"/>
            <a:ext cx="2230438" cy="366712"/>
            <a:chOff x="358775" y="376238"/>
            <a:chExt cx="2230438" cy="366712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358775" y="376238"/>
              <a:ext cx="128588" cy="360362"/>
            </a:xfrm>
            <a:custGeom>
              <a:avLst/>
              <a:gdLst>
                <a:gd name="T0" fmla="*/ 118 w 235"/>
                <a:gd name="T1" fmla="*/ 0 h 654"/>
                <a:gd name="T2" fmla="*/ 0 w 235"/>
                <a:gd name="T3" fmla="*/ 118 h 654"/>
                <a:gd name="T4" fmla="*/ 0 w 235"/>
                <a:gd name="T5" fmla="*/ 537 h 654"/>
                <a:gd name="T6" fmla="*/ 118 w 235"/>
                <a:gd name="T7" fmla="*/ 654 h 654"/>
                <a:gd name="T8" fmla="*/ 235 w 235"/>
                <a:gd name="T9" fmla="*/ 537 h 654"/>
                <a:gd name="T10" fmla="*/ 235 w 235"/>
                <a:gd name="T11" fmla="*/ 118 h 654"/>
                <a:gd name="T12" fmla="*/ 118 w 235"/>
                <a:gd name="T13" fmla="*/ 1 h 654"/>
                <a:gd name="T14" fmla="*/ 118 w 235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4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4"/>
                    <a:pt x="118" y="654"/>
                  </a:cubicBezTo>
                  <a:cubicBezTo>
                    <a:pt x="182" y="654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Oval 6"/>
            <p:cNvSpPr>
              <a:spLocks noChangeArrowheads="1"/>
            </p:cNvSpPr>
            <p:nvPr userDrawn="1"/>
          </p:nvSpPr>
          <p:spPr bwMode="auto">
            <a:xfrm>
              <a:off x="731838" y="587375"/>
              <a:ext cx="149225" cy="1492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7"/>
            <p:cNvSpPr>
              <a:spLocks noChangeArrowheads="1"/>
            </p:cNvSpPr>
            <p:nvPr userDrawn="1"/>
          </p:nvSpPr>
          <p:spPr bwMode="auto">
            <a:xfrm>
              <a:off x="504825" y="376238"/>
              <a:ext cx="149225" cy="149225"/>
            </a:xfrm>
            <a:prstGeom prst="ellipse">
              <a:avLst/>
            </a:pr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08000" y="376238"/>
              <a:ext cx="363538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2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2"/>
                    <a:pt x="46" y="452"/>
                    <a:pt x="46" y="452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4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1074738" y="473075"/>
              <a:ext cx="139700" cy="166687"/>
            </a:xfrm>
            <a:custGeom>
              <a:avLst/>
              <a:gdLst>
                <a:gd name="T0" fmla="*/ 192 w 254"/>
                <a:gd name="T1" fmla="*/ 13 h 304"/>
                <a:gd name="T2" fmla="*/ 238 w 254"/>
                <a:gd name="T3" fmla="*/ 51 h 304"/>
                <a:gd name="T4" fmla="*/ 254 w 254"/>
                <a:gd name="T5" fmla="*/ 110 h 304"/>
                <a:gd name="T6" fmla="*/ 238 w 254"/>
                <a:gd name="T7" fmla="*/ 169 h 304"/>
                <a:gd name="T8" fmla="*/ 192 w 254"/>
                <a:gd name="T9" fmla="*/ 207 h 304"/>
                <a:gd name="T10" fmla="*/ 121 w 254"/>
                <a:gd name="T11" fmla="*/ 221 h 304"/>
                <a:gd name="T12" fmla="*/ 71 w 254"/>
                <a:gd name="T13" fmla="*/ 221 h 304"/>
                <a:gd name="T14" fmla="*/ 71 w 254"/>
                <a:gd name="T15" fmla="*/ 304 h 304"/>
                <a:gd name="T16" fmla="*/ 0 w 254"/>
                <a:gd name="T17" fmla="*/ 304 h 304"/>
                <a:gd name="T18" fmla="*/ 0 w 254"/>
                <a:gd name="T19" fmla="*/ 0 h 304"/>
                <a:gd name="T20" fmla="*/ 121 w 254"/>
                <a:gd name="T21" fmla="*/ 0 h 304"/>
                <a:gd name="T22" fmla="*/ 192 w 254"/>
                <a:gd name="T23" fmla="*/ 13 h 304"/>
                <a:gd name="T24" fmla="*/ 165 w 254"/>
                <a:gd name="T25" fmla="*/ 149 h 304"/>
                <a:gd name="T26" fmla="*/ 182 w 254"/>
                <a:gd name="T27" fmla="*/ 110 h 304"/>
                <a:gd name="T28" fmla="*/ 165 w 254"/>
                <a:gd name="T29" fmla="*/ 71 h 304"/>
                <a:gd name="T30" fmla="*/ 117 w 254"/>
                <a:gd name="T31" fmla="*/ 57 h 304"/>
                <a:gd name="T32" fmla="*/ 71 w 254"/>
                <a:gd name="T33" fmla="*/ 57 h 304"/>
                <a:gd name="T34" fmla="*/ 71 w 254"/>
                <a:gd name="T35" fmla="*/ 163 h 304"/>
                <a:gd name="T36" fmla="*/ 117 w 254"/>
                <a:gd name="T37" fmla="*/ 163 h 304"/>
                <a:gd name="T38" fmla="*/ 165 w 254"/>
                <a:gd name="T39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04">
                  <a:moveTo>
                    <a:pt x="192" y="13"/>
                  </a:moveTo>
                  <a:cubicBezTo>
                    <a:pt x="211" y="22"/>
                    <a:pt x="227" y="35"/>
                    <a:pt x="238" y="51"/>
                  </a:cubicBezTo>
                  <a:cubicBezTo>
                    <a:pt x="248" y="68"/>
                    <a:pt x="254" y="87"/>
                    <a:pt x="254" y="110"/>
                  </a:cubicBezTo>
                  <a:cubicBezTo>
                    <a:pt x="254" y="133"/>
                    <a:pt x="248" y="152"/>
                    <a:pt x="238" y="169"/>
                  </a:cubicBezTo>
                  <a:cubicBezTo>
                    <a:pt x="227" y="185"/>
                    <a:pt x="211" y="199"/>
                    <a:pt x="192" y="207"/>
                  </a:cubicBezTo>
                  <a:cubicBezTo>
                    <a:pt x="172" y="216"/>
                    <a:pt x="148" y="221"/>
                    <a:pt x="121" y="221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8" y="0"/>
                    <a:pt x="172" y="4"/>
                    <a:pt x="192" y="13"/>
                  </a:cubicBezTo>
                  <a:close/>
                  <a:moveTo>
                    <a:pt x="165" y="149"/>
                  </a:moveTo>
                  <a:cubicBezTo>
                    <a:pt x="177" y="140"/>
                    <a:pt x="182" y="127"/>
                    <a:pt x="182" y="110"/>
                  </a:cubicBezTo>
                  <a:cubicBezTo>
                    <a:pt x="182" y="93"/>
                    <a:pt x="177" y="80"/>
                    <a:pt x="165" y="71"/>
                  </a:cubicBezTo>
                  <a:cubicBezTo>
                    <a:pt x="154" y="62"/>
                    <a:pt x="138" y="57"/>
                    <a:pt x="117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38" y="163"/>
                    <a:pt x="154" y="158"/>
                    <a:pt x="165" y="149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1222375" y="509588"/>
              <a:ext cx="142875" cy="131762"/>
            </a:xfrm>
            <a:custGeom>
              <a:avLst/>
              <a:gdLst>
                <a:gd name="T0" fmla="*/ 63 w 259"/>
                <a:gd name="T1" fmla="*/ 226 h 241"/>
                <a:gd name="T2" fmla="*/ 17 w 259"/>
                <a:gd name="T3" fmla="*/ 183 h 241"/>
                <a:gd name="T4" fmla="*/ 0 w 259"/>
                <a:gd name="T5" fmla="*/ 120 h 241"/>
                <a:gd name="T6" fmla="*/ 17 w 259"/>
                <a:gd name="T7" fmla="*/ 58 h 241"/>
                <a:gd name="T8" fmla="*/ 63 w 259"/>
                <a:gd name="T9" fmla="*/ 15 h 241"/>
                <a:gd name="T10" fmla="*/ 130 w 259"/>
                <a:gd name="T11" fmla="*/ 0 h 241"/>
                <a:gd name="T12" fmla="*/ 196 w 259"/>
                <a:gd name="T13" fmla="*/ 15 h 241"/>
                <a:gd name="T14" fmla="*/ 242 w 259"/>
                <a:gd name="T15" fmla="*/ 58 h 241"/>
                <a:gd name="T16" fmla="*/ 259 w 259"/>
                <a:gd name="T17" fmla="*/ 120 h 241"/>
                <a:gd name="T18" fmla="*/ 242 w 259"/>
                <a:gd name="T19" fmla="*/ 183 h 241"/>
                <a:gd name="T20" fmla="*/ 196 w 259"/>
                <a:gd name="T21" fmla="*/ 226 h 241"/>
                <a:gd name="T22" fmla="*/ 130 w 259"/>
                <a:gd name="T23" fmla="*/ 241 h 241"/>
                <a:gd name="T24" fmla="*/ 63 w 259"/>
                <a:gd name="T25" fmla="*/ 226 h 241"/>
                <a:gd name="T26" fmla="*/ 173 w 259"/>
                <a:gd name="T27" fmla="*/ 168 h 241"/>
                <a:gd name="T28" fmla="*/ 189 w 259"/>
                <a:gd name="T29" fmla="*/ 120 h 241"/>
                <a:gd name="T30" fmla="*/ 173 w 259"/>
                <a:gd name="T31" fmla="*/ 73 h 241"/>
                <a:gd name="T32" fmla="*/ 129 w 259"/>
                <a:gd name="T33" fmla="*/ 55 h 241"/>
                <a:gd name="T34" fmla="*/ 86 w 259"/>
                <a:gd name="T35" fmla="*/ 73 h 241"/>
                <a:gd name="T36" fmla="*/ 69 w 259"/>
                <a:gd name="T37" fmla="*/ 120 h 241"/>
                <a:gd name="T38" fmla="*/ 86 w 259"/>
                <a:gd name="T39" fmla="*/ 168 h 241"/>
                <a:gd name="T40" fmla="*/ 129 w 259"/>
                <a:gd name="T41" fmla="*/ 185 h 241"/>
                <a:gd name="T42" fmla="*/ 173 w 259"/>
                <a:gd name="T43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6" y="164"/>
                    <a:pt x="0" y="143"/>
                    <a:pt x="0" y="120"/>
                  </a:cubicBezTo>
                  <a:cubicBezTo>
                    <a:pt x="0" y="97"/>
                    <a:pt x="6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6" y="15"/>
                  </a:cubicBezTo>
                  <a:cubicBezTo>
                    <a:pt x="216" y="26"/>
                    <a:pt x="231" y="40"/>
                    <a:pt x="242" y="58"/>
                  </a:cubicBezTo>
                  <a:cubicBezTo>
                    <a:pt x="253" y="77"/>
                    <a:pt x="259" y="97"/>
                    <a:pt x="259" y="120"/>
                  </a:cubicBezTo>
                  <a:cubicBezTo>
                    <a:pt x="259" y="143"/>
                    <a:pt x="253" y="164"/>
                    <a:pt x="242" y="183"/>
                  </a:cubicBezTo>
                  <a:cubicBezTo>
                    <a:pt x="231" y="201"/>
                    <a:pt x="215" y="215"/>
                    <a:pt x="196" y="226"/>
                  </a:cubicBezTo>
                  <a:cubicBezTo>
                    <a:pt x="177" y="236"/>
                    <a:pt x="154" y="241"/>
                    <a:pt x="130" y="241"/>
                  </a:cubicBezTo>
                  <a:cubicBezTo>
                    <a:pt x="105" y="241"/>
                    <a:pt x="83" y="236"/>
                    <a:pt x="63" y="226"/>
                  </a:cubicBezTo>
                  <a:close/>
                  <a:moveTo>
                    <a:pt x="173" y="168"/>
                  </a:moveTo>
                  <a:cubicBezTo>
                    <a:pt x="184" y="156"/>
                    <a:pt x="189" y="140"/>
                    <a:pt x="189" y="120"/>
                  </a:cubicBezTo>
                  <a:cubicBezTo>
                    <a:pt x="189" y="100"/>
                    <a:pt x="184" y="85"/>
                    <a:pt x="173" y="73"/>
                  </a:cubicBezTo>
                  <a:cubicBezTo>
                    <a:pt x="161" y="61"/>
                    <a:pt x="147" y="55"/>
                    <a:pt x="129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5" y="84"/>
                    <a:pt x="69" y="100"/>
                    <a:pt x="69" y="120"/>
                  </a:cubicBezTo>
                  <a:cubicBezTo>
                    <a:pt x="69" y="140"/>
                    <a:pt x="75" y="156"/>
                    <a:pt x="86" y="168"/>
                  </a:cubicBezTo>
                  <a:cubicBezTo>
                    <a:pt x="97" y="180"/>
                    <a:pt x="112" y="185"/>
                    <a:pt x="129" y="185"/>
                  </a:cubicBezTo>
                  <a:cubicBezTo>
                    <a:pt x="147" y="185"/>
                    <a:pt x="161" y="180"/>
                    <a:pt x="173" y="168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376363" y="509588"/>
              <a:ext cx="128588" cy="131762"/>
            </a:xfrm>
            <a:custGeom>
              <a:avLst/>
              <a:gdLst>
                <a:gd name="T0" fmla="*/ 63 w 236"/>
                <a:gd name="T1" fmla="*/ 226 h 241"/>
                <a:gd name="T2" fmla="*/ 17 w 236"/>
                <a:gd name="T3" fmla="*/ 183 h 241"/>
                <a:gd name="T4" fmla="*/ 0 w 236"/>
                <a:gd name="T5" fmla="*/ 120 h 241"/>
                <a:gd name="T6" fmla="*/ 17 w 236"/>
                <a:gd name="T7" fmla="*/ 58 h 241"/>
                <a:gd name="T8" fmla="*/ 63 w 236"/>
                <a:gd name="T9" fmla="*/ 15 h 241"/>
                <a:gd name="T10" fmla="*/ 131 w 236"/>
                <a:gd name="T11" fmla="*/ 0 h 241"/>
                <a:gd name="T12" fmla="*/ 196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6 w 236"/>
                <a:gd name="T21" fmla="*/ 73 h 241"/>
                <a:gd name="T22" fmla="*/ 68 w 236"/>
                <a:gd name="T23" fmla="*/ 120 h 241"/>
                <a:gd name="T24" fmla="*/ 86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6 w 236"/>
                <a:gd name="T33" fmla="*/ 225 h 241"/>
                <a:gd name="T34" fmla="*/ 131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6" y="0"/>
                    <a:pt x="131" y="0"/>
                  </a:cubicBezTo>
                  <a:cubicBezTo>
                    <a:pt x="156" y="0"/>
                    <a:pt x="177" y="5"/>
                    <a:pt x="196" y="15"/>
                  </a:cubicBezTo>
                  <a:cubicBezTo>
                    <a:pt x="214" y="26"/>
                    <a:pt x="228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1" y="66"/>
                    <a:pt x="153" y="55"/>
                    <a:pt x="130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6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8" y="200"/>
                    <a:pt x="214" y="215"/>
                    <a:pt x="196" y="225"/>
                  </a:cubicBezTo>
                  <a:cubicBezTo>
                    <a:pt x="177" y="236"/>
                    <a:pt x="156" y="241"/>
                    <a:pt x="131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1512888" y="511175"/>
              <a:ext cx="111125" cy="128587"/>
            </a:xfrm>
            <a:custGeom>
              <a:avLst/>
              <a:gdLst>
                <a:gd name="T0" fmla="*/ 70 w 70"/>
                <a:gd name="T1" fmla="*/ 19 h 81"/>
                <a:gd name="T2" fmla="*/ 47 w 70"/>
                <a:gd name="T3" fmla="*/ 19 h 81"/>
                <a:gd name="T4" fmla="*/ 47 w 70"/>
                <a:gd name="T5" fmla="*/ 81 h 81"/>
                <a:gd name="T6" fmla="*/ 23 w 70"/>
                <a:gd name="T7" fmla="*/ 81 h 81"/>
                <a:gd name="T8" fmla="*/ 23 w 70"/>
                <a:gd name="T9" fmla="*/ 19 h 81"/>
                <a:gd name="T10" fmla="*/ 0 w 70"/>
                <a:gd name="T11" fmla="*/ 19 h 81"/>
                <a:gd name="T12" fmla="*/ 0 w 70"/>
                <a:gd name="T13" fmla="*/ 0 h 81"/>
                <a:gd name="T14" fmla="*/ 70 w 70"/>
                <a:gd name="T15" fmla="*/ 0 h 81"/>
                <a:gd name="T16" fmla="*/ 70 w 70"/>
                <a:gd name="T17" fmla="*/ 19 h 81"/>
                <a:gd name="T18" fmla="*/ 70 w 70"/>
                <a:gd name="T19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70" y="19"/>
                  </a:moveTo>
                  <a:lnTo>
                    <a:pt x="47" y="19"/>
                  </a:lnTo>
                  <a:lnTo>
                    <a:pt x="47" y="81"/>
                  </a:lnTo>
                  <a:lnTo>
                    <a:pt x="23" y="81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3"/>
            <p:cNvSpPr>
              <a:spLocks noEditPoints="1"/>
            </p:cNvSpPr>
            <p:nvPr userDrawn="1"/>
          </p:nvSpPr>
          <p:spPr bwMode="auto">
            <a:xfrm>
              <a:off x="1633538" y="465138"/>
              <a:ext cx="211138" cy="182562"/>
            </a:xfrm>
            <a:custGeom>
              <a:avLst/>
              <a:gdLst>
                <a:gd name="T0" fmla="*/ 344 w 385"/>
                <a:gd name="T1" fmla="*/ 260 h 332"/>
                <a:gd name="T2" fmla="*/ 225 w 385"/>
                <a:gd name="T3" fmla="*/ 298 h 332"/>
                <a:gd name="T4" fmla="*/ 225 w 385"/>
                <a:gd name="T5" fmla="*/ 332 h 332"/>
                <a:gd name="T6" fmla="*/ 160 w 385"/>
                <a:gd name="T7" fmla="*/ 332 h 332"/>
                <a:gd name="T8" fmla="*/ 160 w 385"/>
                <a:gd name="T9" fmla="*/ 298 h 332"/>
                <a:gd name="T10" fmla="*/ 41 w 385"/>
                <a:gd name="T11" fmla="*/ 259 h 332"/>
                <a:gd name="T12" fmla="*/ 0 w 385"/>
                <a:gd name="T13" fmla="*/ 164 h 332"/>
                <a:gd name="T14" fmla="*/ 41 w 385"/>
                <a:gd name="T15" fmla="*/ 70 h 332"/>
                <a:gd name="T16" fmla="*/ 160 w 385"/>
                <a:gd name="T17" fmla="*/ 31 h 332"/>
                <a:gd name="T18" fmla="*/ 160 w 385"/>
                <a:gd name="T19" fmla="*/ 0 h 332"/>
                <a:gd name="T20" fmla="*/ 225 w 385"/>
                <a:gd name="T21" fmla="*/ 0 h 332"/>
                <a:gd name="T22" fmla="*/ 225 w 385"/>
                <a:gd name="T23" fmla="*/ 31 h 332"/>
                <a:gd name="T24" fmla="*/ 344 w 385"/>
                <a:gd name="T25" fmla="*/ 70 h 332"/>
                <a:gd name="T26" fmla="*/ 385 w 385"/>
                <a:gd name="T27" fmla="*/ 164 h 332"/>
                <a:gd name="T28" fmla="*/ 344 w 385"/>
                <a:gd name="T29" fmla="*/ 259 h 332"/>
                <a:gd name="T30" fmla="*/ 344 w 385"/>
                <a:gd name="T31" fmla="*/ 260 h 332"/>
                <a:gd name="T32" fmla="*/ 160 w 385"/>
                <a:gd name="T33" fmla="*/ 243 h 332"/>
                <a:gd name="T34" fmla="*/ 160 w 385"/>
                <a:gd name="T35" fmla="*/ 86 h 332"/>
                <a:gd name="T36" fmla="*/ 91 w 385"/>
                <a:gd name="T37" fmla="*/ 110 h 332"/>
                <a:gd name="T38" fmla="*/ 68 w 385"/>
                <a:gd name="T39" fmla="*/ 164 h 332"/>
                <a:gd name="T40" fmla="*/ 160 w 385"/>
                <a:gd name="T41" fmla="*/ 243 h 332"/>
                <a:gd name="T42" fmla="*/ 294 w 385"/>
                <a:gd name="T43" fmla="*/ 219 h 332"/>
                <a:gd name="T44" fmla="*/ 317 w 385"/>
                <a:gd name="T45" fmla="*/ 164 h 332"/>
                <a:gd name="T46" fmla="*/ 225 w 385"/>
                <a:gd name="T47" fmla="*/ 87 h 332"/>
                <a:gd name="T48" fmla="*/ 225 w 385"/>
                <a:gd name="T49" fmla="*/ 243 h 332"/>
                <a:gd name="T50" fmla="*/ 294 w 385"/>
                <a:gd name="T5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32">
                  <a:moveTo>
                    <a:pt x="344" y="260"/>
                  </a:moveTo>
                  <a:cubicBezTo>
                    <a:pt x="316" y="283"/>
                    <a:pt x="277" y="295"/>
                    <a:pt x="225" y="298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08" y="295"/>
                    <a:pt x="69" y="282"/>
                    <a:pt x="41" y="259"/>
                  </a:cubicBezTo>
                  <a:cubicBezTo>
                    <a:pt x="13" y="236"/>
                    <a:pt x="0" y="204"/>
                    <a:pt x="0" y="164"/>
                  </a:cubicBezTo>
                  <a:cubicBezTo>
                    <a:pt x="0" y="125"/>
                    <a:pt x="13" y="93"/>
                    <a:pt x="41" y="70"/>
                  </a:cubicBezTo>
                  <a:cubicBezTo>
                    <a:pt x="69" y="47"/>
                    <a:pt x="108" y="34"/>
                    <a:pt x="160" y="3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77" y="34"/>
                    <a:pt x="316" y="47"/>
                    <a:pt x="344" y="70"/>
                  </a:cubicBezTo>
                  <a:cubicBezTo>
                    <a:pt x="371" y="93"/>
                    <a:pt x="385" y="124"/>
                    <a:pt x="385" y="164"/>
                  </a:cubicBezTo>
                  <a:cubicBezTo>
                    <a:pt x="385" y="204"/>
                    <a:pt x="371" y="236"/>
                    <a:pt x="344" y="259"/>
                  </a:cubicBezTo>
                  <a:lnTo>
                    <a:pt x="344" y="260"/>
                  </a:lnTo>
                  <a:close/>
                  <a:moveTo>
                    <a:pt x="160" y="243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29" y="89"/>
                    <a:pt x="106" y="97"/>
                    <a:pt x="91" y="110"/>
                  </a:cubicBezTo>
                  <a:cubicBezTo>
                    <a:pt x="76" y="122"/>
                    <a:pt x="68" y="140"/>
                    <a:pt x="68" y="164"/>
                  </a:cubicBezTo>
                  <a:cubicBezTo>
                    <a:pt x="68" y="210"/>
                    <a:pt x="99" y="236"/>
                    <a:pt x="160" y="243"/>
                  </a:cubicBezTo>
                  <a:close/>
                  <a:moveTo>
                    <a:pt x="294" y="219"/>
                  </a:moveTo>
                  <a:cubicBezTo>
                    <a:pt x="309" y="206"/>
                    <a:pt x="317" y="188"/>
                    <a:pt x="317" y="164"/>
                  </a:cubicBezTo>
                  <a:cubicBezTo>
                    <a:pt x="317" y="117"/>
                    <a:pt x="287" y="92"/>
                    <a:pt x="225" y="87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56" y="240"/>
                    <a:pt x="279" y="232"/>
                    <a:pt x="294" y="219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1865313" y="511175"/>
              <a:ext cx="130175" cy="128587"/>
            </a:xfrm>
            <a:custGeom>
              <a:avLst/>
              <a:gdLst>
                <a:gd name="T0" fmla="*/ 0 w 82"/>
                <a:gd name="T1" fmla="*/ 0 h 81"/>
                <a:gd name="T2" fmla="*/ 23 w 82"/>
                <a:gd name="T3" fmla="*/ 0 h 81"/>
                <a:gd name="T4" fmla="*/ 23 w 82"/>
                <a:gd name="T5" fmla="*/ 48 h 81"/>
                <a:gd name="T6" fmla="*/ 60 w 82"/>
                <a:gd name="T7" fmla="*/ 0 h 81"/>
                <a:gd name="T8" fmla="*/ 82 w 82"/>
                <a:gd name="T9" fmla="*/ 0 h 81"/>
                <a:gd name="T10" fmla="*/ 82 w 82"/>
                <a:gd name="T11" fmla="*/ 81 h 81"/>
                <a:gd name="T12" fmla="*/ 58 w 82"/>
                <a:gd name="T13" fmla="*/ 81 h 81"/>
                <a:gd name="T14" fmla="*/ 58 w 82"/>
                <a:gd name="T15" fmla="*/ 34 h 81"/>
                <a:gd name="T16" fmla="*/ 21 w 82"/>
                <a:gd name="T17" fmla="*/ 81 h 81"/>
                <a:gd name="T18" fmla="*/ 0 w 82"/>
                <a:gd name="T19" fmla="*/ 81 h 81"/>
                <a:gd name="T20" fmla="*/ 0 w 82"/>
                <a:gd name="T21" fmla="*/ 0 h 81"/>
                <a:gd name="T22" fmla="*/ 0 w 82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3" y="0"/>
                  </a:lnTo>
                  <a:lnTo>
                    <a:pt x="23" y="48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81"/>
                  </a:lnTo>
                  <a:lnTo>
                    <a:pt x="58" y="81"/>
                  </a:lnTo>
                  <a:lnTo>
                    <a:pt x="58" y="34"/>
                  </a:lnTo>
                  <a:lnTo>
                    <a:pt x="21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2024063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4 w 80"/>
                <a:gd name="T3" fmla="*/ 0 h 81"/>
                <a:gd name="T4" fmla="*/ 24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4 w 80"/>
                <a:gd name="T19" fmla="*/ 51 h 81"/>
                <a:gd name="T20" fmla="*/ 24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4" y="51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2312988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3 w 80"/>
                <a:gd name="T3" fmla="*/ 0 h 81"/>
                <a:gd name="T4" fmla="*/ 23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3 w 80"/>
                <a:gd name="T19" fmla="*/ 51 h 81"/>
                <a:gd name="T20" fmla="*/ 23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3" y="51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459038" y="509588"/>
              <a:ext cx="130175" cy="131762"/>
            </a:xfrm>
            <a:custGeom>
              <a:avLst/>
              <a:gdLst>
                <a:gd name="T0" fmla="*/ 63 w 236"/>
                <a:gd name="T1" fmla="*/ 226 h 241"/>
                <a:gd name="T2" fmla="*/ 16 w 236"/>
                <a:gd name="T3" fmla="*/ 183 h 241"/>
                <a:gd name="T4" fmla="*/ 0 w 236"/>
                <a:gd name="T5" fmla="*/ 120 h 241"/>
                <a:gd name="T6" fmla="*/ 16 w 236"/>
                <a:gd name="T7" fmla="*/ 58 h 241"/>
                <a:gd name="T8" fmla="*/ 63 w 236"/>
                <a:gd name="T9" fmla="*/ 15 h 241"/>
                <a:gd name="T10" fmla="*/ 130 w 236"/>
                <a:gd name="T11" fmla="*/ 0 h 241"/>
                <a:gd name="T12" fmla="*/ 195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5 w 236"/>
                <a:gd name="T21" fmla="*/ 73 h 241"/>
                <a:gd name="T22" fmla="*/ 68 w 236"/>
                <a:gd name="T23" fmla="*/ 120 h 241"/>
                <a:gd name="T24" fmla="*/ 85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5 w 236"/>
                <a:gd name="T33" fmla="*/ 225 h 241"/>
                <a:gd name="T34" fmla="*/ 130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7" y="201"/>
                    <a:pt x="16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6" y="58"/>
                  </a:cubicBezTo>
                  <a:cubicBezTo>
                    <a:pt x="27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5" y="15"/>
                  </a:cubicBezTo>
                  <a:cubicBezTo>
                    <a:pt x="214" y="26"/>
                    <a:pt x="227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0" y="66"/>
                    <a:pt x="153" y="55"/>
                    <a:pt x="130" y="55"/>
                  </a:cubicBezTo>
                  <a:cubicBezTo>
                    <a:pt x="112" y="55"/>
                    <a:pt x="97" y="61"/>
                    <a:pt x="85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5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7" y="200"/>
                    <a:pt x="214" y="215"/>
                    <a:pt x="195" y="225"/>
                  </a:cubicBezTo>
                  <a:cubicBezTo>
                    <a:pt x="177" y="236"/>
                    <a:pt x="155" y="241"/>
                    <a:pt x="130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2171700" y="509588"/>
              <a:ext cx="117475" cy="131762"/>
            </a:xfrm>
            <a:custGeom>
              <a:avLst/>
              <a:gdLst>
                <a:gd name="T0" fmla="*/ 185 w 214"/>
                <a:gd name="T1" fmla="*/ 26 h 241"/>
                <a:gd name="T2" fmla="*/ 101 w 214"/>
                <a:gd name="T3" fmla="*/ 0 h 241"/>
                <a:gd name="T4" fmla="*/ 46 w 214"/>
                <a:gd name="T5" fmla="*/ 7 h 241"/>
                <a:gd name="T6" fmla="*/ 8 w 214"/>
                <a:gd name="T7" fmla="*/ 22 h 241"/>
                <a:gd name="T8" fmla="*/ 32 w 214"/>
                <a:gd name="T9" fmla="*/ 70 h 241"/>
                <a:gd name="T10" fmla="*/ 55 w 214"/>
                <a:gd name="T11" fmla="*/ 60 h 241"/>
                <a:gd name="T12" fmla="*/ 92 w 214"/>
                <a:gd name="T13" fmla="*/ 54 h 241"/>
                <a:gd name="T14" fmla="*/ 133 w 214"/>
                <a:gd name="T15" fmla="*/ 66 h 241"/>
                <a:gd name="T16" fmla="*/ 145 w 214"/>
                <a:gd name="T17" fmla="*/ 92 h 241"/>
                <a:gd name="T18" fmla="*/ 145 w 214"/>
                <a:gd name="T19" fmla="*/ 100 h 241"/>
                <a:gd name="T20" fmla="*/ 101 w 214"/>
                <a:gd name="T21" fmla="*/ 100 h 241"/>
                <a:gd name="T22" fmla="*/ 25 w 214"/>
                <a:gd name="T23" fmla="*/ 118 h 241"/>
                <a:gd name="T24" fmla="*/ 0 w 214"/>
                <a:gd name="T25" fmla="*/ 170 h 241"/>
                <a:gd name="T26" fmla="*/ 11 w 214"/>
                <a:gd name="T27" fmla="*/ 206 h 241"/>
                <a:gd name="T28" fmla="*/ 41 w 214"/>
                <a:gd name="T29" fmla="*/ 232 h 241"/>
                <a:gd name="T30" fmla="*/ 88 w 214"/>
                <a:gd name="T31" fmla="*/ 241 h 241"/>
                <a:gd name="T32" fmla="*/ 151 w 214"/>
                <a:gd name="T33" fmla="*/ 219 h 241"/>
                <a:gd name="T34" fmla="*/ 151 w 214"/>
                <a:gd name="T35" fmla="*/ 223 h 241"/>
                <a:gd name="T36" fmla="*/ 151 w 214"/>
                <a:gd name="T37" fmla="*/ 237 h 241"/>
                <a:gd name="T38" fmla="*/ 214 w 214"/>
                <a:gd name="T39" fmla="*/ 237 h 241"/>
                <a:gd name="T40" fmla="*/ 214 w 214"/>
                <a:gd name="T41" fmla="*/ 103 h 241"/>
                <a:gd name="T42" fmla="*/ 185 w 214"/>
                <a:gd name="T43" fmla="*/ 25 h 241"/>
                <a:gd name="T44" fmla="*/ 185 w 214"/>
                <a:gd name="T45" fmla="*/ 26 h 241"/>
                <a:gd name="T46" fmla="*/ 135 w 214"/>
                <a:gd name="T47" fmla="*/ 187 h 241"/>
                <a:gd name="T48" fmla="*/ 104 w 214"/>
                <a:gd name="T49" fmla="*/ 195 h 241"/>
                <a:gd name="T50" fmla="*/ 76 w 214"/>
                <a:gd name="T51" fmla="*/ 188 h 241"/>
                <a:gd name="T52" fmla="*/ 66 w 214"/>
                <a:gd name="T53" fmla="*/ 167 h 241"/>
                <a:gd name="T54" fmla="*/ 108 w 214"/>
                <a:gd name="T55" fmla="*/ 139 h 241"/>
                <a:gd name="T56" fmla="*/ 147 w 214"/>
                <a:gd name="T57" fmla="*/ 139 h 241"/>
                <a:gd name="T58" fmla="*/ 148 w 214"/>
                <a:gd name="T59" fmla="*/ 176 h 241"/>
                <a:gd name="T60" fmla="*/ 135 w 214"/>
                <a:gd name="T61" fmla="*/ 18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41">
                  <a:moveTo>
                    <a:pt x="185" y="26"/>
                  </a:moveTo>
                  <a:cubicBezTo>
                    <a:pt x="165" y="8"/>
                    <a:pt x="137" y="0"/>
                    <a:pt x="101" y="0"/>
                  </a:cubicBezTo>
                  <a:cubicBezTo>
                    <a:pt x="82" y="0"/>
                    <a:pt x="64" y="2"/>
                    <a:pt x="46" y="7"/>
                  </a:cubicBezTo>
                  <a:cubicBezTo>
                    <a:pt x="32" y="11"/>
                    <a:pt x="19" y="16"/>
                    <a:pt x="8" y="2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9" y="66"/>
                    <a:pt x="46" y="62"/>
                    <a:pt x="55" y="60"/>
                  </a:cubicBezTo>
                  <a:cubicBezTo>
                    <a:pt x="67" y="56"/>
                    <a:pt x="79" y="54"/>
                    <a:pt x="92" y="54"/>
                  </a:cubicBezTo>
                  <a:cubicBezTo>
                    <a:pt x="110" y="54"/>
                    <a:pt x="124" y="58"/>
                    <a:pt x="133" y="66"/>
                  </a:cubicBezTo>
                  <a:cubicBezTo>
                    <a:pt x="140" y="72"/>
                    <a:pt x="144" y="81"/>
                    <a:pt x="145" y="92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66" y="100"/>
                    <a:pt x="41" y="106"/>
                    <a:pt x="25" y="118"/>
                  </a:cubicBezTo>
                  <a:cubicBezTo>
                    <a:pt x="8" y="131"/>
                    <a:pt x="0" y="148"/>
                    <a:pt x="0" y="170"/>
                  </a:cubicBezTo>
                  <a:cubicBezTo>
                    <a:pt x="0" y="184"/>
                    <a:pt x="4" y="196"/>
                    <a:pt x="11" y="206"/>
                  </a:cubicBezTo>
                  <a:cubicBezTo>
                    <a:pt x="17" y="217"/>
                    <a:pt x="28" y="226"/>
                    <a:pt x="41" y="232"/>
                  </a:cubicBezTo>
                  <a:cubicBezTo>
                    <a:pt x="54" y="238"/>
                    <a:pt x="70" y="241"/>
                    <a:pt x="88" y="241"/>
                  </a:cubicBezTo>
                  <a:cubicBezTo>
                    <a:pt x="116" y="241"/>
                    <a:pt x="137" y="233"/>
                    <a:pt x="151" y="219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37"/>
                    <a:pt x="151" y="237"/>
                    <a:pt x="151" y="237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69"/>
                    <a:pt x="205" y="43"/>
                    <a:pt x="185" y="25"/>
                  </a:cubicBezTo>
                  <a:lnTo>
                    <a:pt x="185" y="26"/>
                  </a:lnTo>
                  <a:close/>
                  <a:moveTo>
                    <a:pt x="135" y="187"/>
                  </a:moveTo>
                  <a:cubicBezTo>
                    <a:pt x="126" y="193"/>
                    <a:pt x="116" y="195"/>
                    <a:pt x="104" y="195"/>
                  </a:cubicBezTo>
                  <a:cubicBezTo>
                    <a:pt x="92" y="195"/>
                    <a:pt x="83" y="193"/>
                    <a:pt x="76" y="188"/>
                  </a:cubicBezTo>
                  <a:cubicBezTo>
                    <a:pt x="69" y="183"/>
                    <a:pt x="66" y="176"/>
                    <a:pt x="66" y="167"/>
                  </a:cubicBezTo>
                  <a:cubicBezTo>
                    <a:pt x="66" y="149"/>
                    <a:pt x="80" y="139"/>
                    <a:pt x="10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80"/>
                    <a:pt x="140" y="185"/>
                    <a:pt x="135" y="187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01" y="1311275"/>
            <a:ext cx="5543212" cy="17272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999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700" y="3255962"/>
            <a:ext cx="2663488" cy="93662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862" y="4493420"/>
            <a:ext cx="1440951" cy="273843"/>
          </a:xfr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en-US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40088" y="3255963"/>
            <a:ext cx="2663825" cy="5762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3240088" y="4192588"/>
            <a:ext cx="2663825" cy="57983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6119277" y="376238"/>
            <a:ext cx="2664488" cy="4391025"/>
          </a:xfrm>
        </p:spPr>
        <p:txBody>
          <a:bodyPr>
            <a:normAutofit/>
          </a:bodyPr>
          <a:lstStyle>
            <a:lvl1pPr marL="0" indent="0">
              <a:buNone/>
              <a:defRPr sz="1799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918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01229-C06B-4AE8-ACDF-2F78B14D47F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71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верш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239" y="1527175"/>
            <a:ext cx="4103811" cy="1512888"/>
          </a:xfrm>
        </p:spPr>
        <p:txBody>
          <a:bodyPr anchor="t" anchorCtr="0">
            <a:normAutofit/>
          </a:bodyPr>
          <a:lstStyle>
            <a:lvl1pPr algn="l">
              <a:defRPr sz="3999" b="1"/>
            </a:lvl1pPr>
          </a:lstStyle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237" y="3616324"/>
            <a:ext cx="2663951" cy="79216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dirty="0" smtClean="0"/>
              <a:t>Должность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38" y="4493418"/>
            <a:ext cx="1440951" cy="27384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altLang="ru-RU" smtClean="0"/>
              <a:t>rostfinance.ru</a:t>
            </a:r>
            <a:endParaRPr lang="en-US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1481" y="3616325"/>
            <a:ext cx="1546623" cy="3095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+7 ХХХ ХХХ-ХХХХ</a:t>
            </a: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358775" y="376238"/>
            <a:ext cx="2230438" cy="366712"/>
            <a:chOff x="358775" y="376238"/>
            <a:chExt cx="2230438" cy="366712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58775" y="376238"/>
              <a:ext cx="128588" cy="360362"/>
            </a:xfrm>
            <a:custGeom>
              <a:avLst/>
              <a:gdLst>
                <a:gd name="T0" fmla="*/ 118 w 235"/>
                <a:gd name="T1" fmla="*/ 0 h 654"/>
                <a:gd name="T2" fmla="*/ 0 w 235"/>
                <a:gd name="T3" fmla="*/ 118 h 654"/>
                <a:gd name="T4" fmla="*/ 0 w 235"/>
                <a:gd name="T5" fmla="*/ 537 h 654"/>
                <a:gd name="T6" fmla="*/ 118 w 235"/>
                <a:gd name="T7" fmla="*/ 654 h 654"/>
                <a:gd name="T8" fmla="*/ 235 w 235"/>
                <a:gd name="T9" fmla="*/ 537 h 654"/>
                <a:gd name="T10" fmla="*/ 235 w 235"/>
                <a:gd name="T11" fmla="*/ 118 h 654"/>
                <a:gd name="T12" fmla="*/ 118 w 235"/>
                <a:gd name="T13" fmla="*/ 1 h 654"/>
                <a:gd name="T14" fmla="*/ 118 w 235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4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4"/>
                    <a:pt x="118" y="654"/>
                  </a:cubicBezTo>
                  <a:cubicBezTo>
                    <a:pt x="182" y="654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31838" y="587375"/>
              <a:ext cx="149225" cy="1492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7"/>
            <p:cNvSpPr>
              <a:spLocks noChangeArrowheads="1"/>
            </p:cNvSpPr>
            <p:nvPr userDrawn="1"/>
          </p:nvSpPr>
          <p:spPr bwMode="auto">
            <a:xfrm>
              <a:off x="504825" y="376238"/>
              <a:ext cx="149225" cy="149225"/>
            </a:xfrm>
            <a:prstGeom prst="ellipse">
              <a:avLst/>
            </a:pr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08000" y="376238"/>
              <a:ext cx="363538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2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2"/>
                    <a:pt x="46" y="452"/>
                    <a:pt x="46" y="452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4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074738" y="473075"/>
              <a:ext cx="139700" cy="166687"/>
            </a:xfrm>
            <a:custGeom>
              <a:avLst/>
              <a:gdLst>
                <a:gd name="T0" fmla="*/ 192 w 254"/>
                <a:gd name="T1" fmla="*/ 13 h 304"/>
                <a:gd name="T2" fmla="*/ 238 w 254"/>
                <a:gd name="T3" fmla="*/ 51 h 304"/>
                <a:gd name="T4" fmla="*/ 254 w 254"/>
                <a:gd name="T5" fmla="*/ 110 h 304"/>
                <a:gd name="T6" fmla="*/ 238 w 254"/>
                <a:gd name="T7" fmla="*/ 169 h 304"/>
                <a:gd name="T8" fmla="*/ 192 w 254"/>
                <a:gd name="T9" fmla="*/ 207 h 304"/>
                <a:gd name="T10" fmla="*/ 121 w 254"/>
                <a:gd name="T11" fmla="*/ 221 h 304"/>
                <a:gd name="T12" fmla="*/ 71 w 254"/>
                <a:gd name="T13" fmla="*/ 221 h 304"/>
                <a:gd name="T14" fmla="*/ 71 w 254"/>
                <a:gd name="T15" fmla="*/ 304 h 304"/>
                <a:gd name="T16" fmla="*/ 0 w 254"/>
                <a:gd name="T17" fmla="*/ 304 h 304"/>
                <a:gd name="T18" fmla="*/ 0 w 254"/>
                <a:gd name="T19" fmla="*/ 0 h 304"/>
                <a:gd name="T20" fmla="*/ 121 w 254"/>
                <a:gd name="T21" fmla="*/ 0 h 304"/>
                <a:gd name="T22" fmla="*/ 192 w 254"/>
                <a:gd name="T23" fmla="*/ 13 h 304"/>
                <a:gd name="T24" fmla="*/ 165 w 254"/>
                <a:gd name="T25" fmla="*/ 149 h 304"/>
                <a:gd name="T26" fmla="*/ 182 w 254"/>
                <a:gd name="T27" fmla="*/ 110 h 304"/>
                <a:gd name="T28" fmla="*/ 165 w 254"/>
                <a:gd name="T29" fmla="*/ 71 h 304"/>
                <a:gd name="T30" fmla="*/ 117 w 254"/>
                <a:gd name="T31" fmla="*/ 57 h 304"/>
                <a:gd name="T32" fmla="*/ 71 w 254"/>
                <a:gd name="T33" fmla="*/ 57 h 304"/>
                <a:gd name="T34" fmla="*/ 71 w 254"/>
                <a:gd name="T35" fmla="*/ 163 h 304"/>
                <a:gd name="T36" fmla="*/ 117 w 254"/>
                <a:gd name="T37" fmla="*/ 163 h 304"/>
                <a:gd name="T38" fmla="*/ 165 w 254"/>
                <a:gd name="T39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04">
                  <a:moveTo>
                    <a:pt x="192" y="13"/>
                  </a:moveTo>
                  <a:cubicBezTo>
                    <a:pt x="211" y="22"/>
                    <a:pt x="227" y="35"/>
                    <a:pt x="238" y="51"/>
                  </a:cubicBezTo>
                  <a:cubicBezTo>
                    <a:pt x="248" y="68"/>
                    <a:pt x="254" y="87"/>
                    <a:pt x="254" y="110"/>
                  </a:cubicBezTo>
                  <a:cubicBezTo>
                    <a:pt x="254" y="133"/>
                    <a:pt x="248" y="152"/>
                    <a:pt x="238" y="169"/>
                  </a:cubicBezTo>
                  <a:cubicBezTo>
                    <a:pt x="227" y="185"/>
                    <a:pt x="211" y="199"/>
                    <a:pt x="192" y="207"/>
                  </a:cubicBezTo>
                  <a:cubicBezTo>
                    <a:pt x="172" y="216"/>
                    <a:pt x="148" y="221"/>
                    <a:pt x="121" y="221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8" y="0"/>
                    <a:pt x="172" y="4"/>
                    <a:pt x="192" y="13"/>
                  </a:cubicBezTo>
                  <a:close/>
                  <a:moveTo>
                    <a:pt x="165" y="149"/>
                  </a:moveTo>
                  <a:cubicBezTo>
                    <a:pt x="177" y="140"/>
                    <a:pt x="182" y="127"/>
                    <a:pt x="182" y="110"/>
                  </a:cubicBezTo>
                  <a:cubicBezTo>
                    <a:pt x="182" y="93"/>
                    <a:pt x="177" y="80"/>
                    <a:pt x="165" y="71"/>
                  </a:cubicBezTo>
                  <a:cubicBezTo>
                    <a:pt x="154" y="62"/>
                    <a:pt x="138" y="57"/>
                    <a:pt x="117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38" y="163"/>
                    <a:pt x="154" y="158"/>
                    <a:pt x="165" y="149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1222375" y="509588"/>
              <a:ext cx="142875" cy="131762"/>
            </a:xfrm>
            <a:custGeom>
              <a:avLst/>
              <a:gdLst>
                <a:gd name="T0" fmla="*/ 63 w 259"/>
                <a:gd name="T1" fmla="*/ 226 h 241"/>
                <a:gd name="T2" fmla="*/ 17 w 259"/>
                <a:gd name="T3" fmla="*/ 183 h 241"/>
                <a:gd name="T4" fmla="*/ 0 w 259"/>
                <a:gd name="T5" fmla="*/ 120 h 241"/>
                <a:gd name="T6" fmla="*/ 17 w 259"/>
                <a:gd name="T7" fmla="*/ 58 h 241"/>
                <a:gd name="T8" fmla="*/ 63 w 259"/>
                <a:gd name="T9" fmla="*/ 15 h 241"/>
                <a:gd name="T10" fmla="*/ 130 w 259"/>
                <a:gd name="T11" fmla="*/ 0 h 241"/>
                <a:gd name="T12" fmla="*/ 196 w 259"/>
                <a:gd name="T13" fmla="*/ 15 h 241"/>
                <a:gd name="T14" fmla="*/ 242 w 259"/>
                <a:gd name="T15" fmla="*/ 58 h 241"/>
                <a:gd name="T16" fmla="*/ 259 w 259"/>
                <a:gd name="T17" fmla="*/ 120 h 241"/>
                <a:gd name="T18" fmla="*/ 242 w 259"/>
                <a:gd name="T19" fmla="*/ 183 h 241"/>
                <a:gd name="T20" fmla="*/ 196 w 259"/>
                <a:gd name="T21" fmla="*/ 226 h 241"/>
                <a:gd name="T22" fmla="*/ 130 w 259"/>
                <a:gd name="T23" fmla="*/ 241 h 241"/>
                <a:gd name="T24" fmla="*/ 63 w 259"/>
                <a:gd name="T25" fmla="*/ 226 h 241"/>
                <a:gd name="T26" fmla="*/ 173 w 259"/>
                <a:gd name="T27" fmla="*/ 168 h 241"/>
                <a:gd name="T28" fmla="*/ 189 w 259"/>
                <a:gd name="T29" fmla="*/ 120 h 241"/>
                <a:gd name="T30" fmla="*/ 173 w 259"/>
                <a:gd name="T31" fmla="*/ 73 h 241"/>
                <a:gd name="T32" fmla="*/ 129 w 259"/>
                <a:gd name="T33" fmla="*/ 55 h 241"/>
                <a:gd name="T34" fmla="*/ 86 w 259"/>
                <a:gd name="T35" fmla="*/ 73 h 241"/>
                <a:gd name="T36" fmla="*/ 69 w 259"/>
                <a:gd name="T37" fmla="*/ 120 h 241"/>
                <a:gd name="T38" fmla="*/ 86 w 259"/>
                <a:gd name="T39" fmla="*/ 168 h 241"/>
                <a:gd name="T40" fmla="*/ 129 w 259"/>
                <a:gd name="T41" fmla="*/ 185 h 241"/>
                <a:gd name="T42" fmla="*/ 173 w 259"/>
                <a:gd name="T43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6" y="164"/>
                    <a:pt x="0" y="143"/>
                    <a:pt x="0" y="120"/>
                  </a:cubicBezTo>
                  <a:cubicBezTo>
                    <a:pt x="0" y="97"/>
                    <a:pt x="6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6" y="15"/>
                  </a:cubicBezTo>
                  <a:cubicBezTo>
                    <a:pt x="216" y="26"/>
                    <a:pt x="231" y="40"/>
                    <a:pt x="242" y="58"/>
                  </a:cubicBezTo>
                  <a:cubicBezTo>
                    <a:pt x="253" y="77"/>
                    <a:pt x="259" y="97"/>
                    <a:pt x="259" y="120"/>
                  </a:cubicBezTo>
                  <a:cubicBezTo>
                    <a:pt x="259" y="143"/>
                    <a:pt x="253" y="164"/>
                    <a:pt x="242" y="183"/>
                  </a:cubicBezTo>
                  <a:cubicBezTo>
                    <a:pt x="231" y="201"/>
                    <a:pt x="215" y="215"/>
                    <a:pt x="196" y="226"/>
                  </a:cubicBezTo>
                  <a:cubicBezTo>
                    <a:pt x="177" y="236"/>
                    <a:pt x="154" y="241"/>
                    <a:pt x="130" y="241"/>
                  </a:cubicBezTo>
                  <a:cubicBezTo>
                    <a:pt x="105" y="241"/>
                    <a:pt x="83" y="236"/>
                    <a:pt x="63" y="226"/>
                  </a:cubicBezTo>
                  <a:close/>
                  <a:moveTo>
                    <a:pt x="173" y="168"/>
                  </a:moveTo>
                  <a:cubicBezTo>
                    <a:pt x="184" y="156"/>
                    <a:pt x="189" y="140"/>
                    <a:pt x="189" y="120"/>
                  </a:cubicBezTo>
                  <a:cubicBezTo>
                    <a:pt x="189" y="100"/>
                    <a:pt x="184" y="85"/>
                    <a:pt x="173" y="73"/>
                  </a:cubicBezTo>
                  <a:cubicBezTo>
                    <a:pt x="161" y="61"/>
                    <a:pt x="147" y="55"/>
                    <a:pt x="129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5" y="84"/>
                    <a:pt x="69" y="100"/>
                    <a:pt x="69" y="120"/>
                  </a:cubicBezTo>
                  <a:cubicBezTo>
                    <a:pt x="69" y="140"/>
                    <a:pt x="75" y="156"/>
                    <a:pt x="86" y="168"/>
                  </a:cubicBezTo>
                  <a:cubicBezTo>
                    <a:pt x="97" y="180"/>
                    <a:pt x="112" y="185"/>
                    <a:pt x="129" y="185"/>
                  </a:cubicBezTo>
                  <a:cubicBezTo>
                    <a:pt x="147" y="185"/>
                    <a:pt x="161" y="180"/>
                    <a:pt x="173" y="168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1376363" y="509588"/>
              <a:ext cx="128588" cy="131762"/>
            </a:xfrm>
            <a:custGeom>
              <a:avLst/>
              <a:gdLst>
                <a:gd name="T0" fmla="*/ 63 w 236"/>
                <a:gd name="T1" fmla="*/ 226 h 241"/>
                <a:gd name="T2" fmla="*/ 17 w 236"/>
                <a:gd name="T3" fmla="*/ 183 h 241"/>
                <a:gd name="T4" fmla="*/ 0 w 236"/>
                <a:gd name="T5" fmla="*/ 120 h 241"/>
                <a:gd name="T6" fmla="*/ 17 w 236"/>
                <a:gd name="T7" fmla="*/ 58 h 241"/>
                <a:gd name="T8" fmla="*/ 63 w 236"/>
                <a:gd name="T9" fmla="*/ 15 h 241"/>
                <a:gd name="T10" fmla="*/ 131 w 236"/>
                <a:gd name="T11" fmla="*/ 0 h 241"/>
                <a:gd name="T12" fmla="*/ 196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6 w 236"/>
                <a:gd name="T21" fmla="*/ 73 h 241"/>
                <a:gd name="T22" fmla="*/ 68 w 236"/>
                <a:gd name="T23" fmla="*/ 120 h 241"/>
                <a:gd name="T24" fmla="*/ 86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6 w 236"/>
                <a:gd name="T33" fmla="*/ 225 h 241"/>
                <a:gd name="T34" fmla="*/ 131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6" y="0"/>
                    <a:pt x="131" y="0"/>
                  </a:cubicBezTo>
                  <a:cubicBezTo>
                    <a:pt x="156" y="0"/>
                    <a:pt x="177" y="5"/>
                    <a:pt x="196" y="15"/>
                  </a:cubicBezTo>
                  <a:cubicBezTo>
                    <a:pt x="214" y="26"/>
                    <a:pt x="228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1" y="66"/>
                    <a:pt x="153" y="55"/>
                    <a:pt x="130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6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8" y="200"/>
                    <a:pt x="214" y="215"/>
                    <a:pt x="196" y="225"/>
                  </a:cubicBezTo>
                  <a:cubicBezTo>
                    <a:pt x="177" y="236"/>
                    <a:pt x="156" y="241"/>
                    <a:pt x="131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1512888" y="511175"/>
              <a:ext cx="111125" cy="128587"/>
            </a:xfrm>
            <a:custGeom>
              <a:avLst/>
              <a:gdLst>
                <a:gd name="T0" fmla="*/ 70 w 70"/>
                <a:gd name="T1" fmla="*/ 19 h 81"/>
                <a:gd name="T2" fmla="*/ 47 w 70"/>
                <a:gd name="T3" fmla="*/ 19 h 81"/>
                <a:gd name="T4" fmla="*/ 47 w 70"/>
                <a:gd name="T5" fmla="*/ 81 h 81"/>
                <a:gd name="T6" fmla="*/ 23 w 70"/>
                <a:gd name="T7" fmla="*/ 81 h 81"/>
                <a:gd name="T8" fmla="*/ 23 w 70"/>
                <a:gd name="T9" fmla="*/ 19 h 81"/>
                <a:gd name="T10" fmla="*/ 0 w 70"/>
                <a:gd name="T11" fmla="*/ 19 h 81"/>
                <a:gd name="T12" fmla="*/ 0 w 70"/>
                <a:gd name="T13" fmla="*/ 0 h 81"/>
                <a:gd name="T14" fmla="*/ 70 w 70"/>
                <a:gd name="T15" fmla="*/ 0 h 81"/>
                <a:gd name="T16" fmla="*/ 70 w 70"/>
                <a:gd name="T17" fmla="*/ 19 h 81"/>
                <a:gd name="T18" fmla="*/ 70 w 70"/>
                <a:gd name="T19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70" y="19"/>
                  </a:moveTo>
                  <a:lnTo>
                    <a:pt x="47" y="19"/>
                  </a:lnTo>
                  <a:lnTo>
                    <a:pt x="47" y="81"/>
                  </a:lnTo>
                  <a:lnTo>
                    <a:pt x="23" y="81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1633538" y="465138"/>
              <a:ext cx="211138" cy="182562"/>
            </a:xfrm>
            <a:custGeom>
              <a:avLst/>
              <a:gdLst>
                <a:gd name="T0" fmla="*/ 344 w 385"/>
                <a:gd name="T1" fmla="*/ 260 h 332"/>
                <a:gd name="T2" fmla="*/ 225 w 385"/>
                <a:gd name="T3" fmla="*/ 298 h 332"/>
                <a:gd name="T4" fmla="*/ 225 w 385"/>
                <a:gd name="T5" fmla="*/ 332 h 332"/>
                <a:gd name="T6" fmla="*/ 160 w 385"/>
                <a:gd name="T7" fmla="*/ 332 h 332"/>
                <a:gd name="T8" fmla="*/ 160 w 385"/>
                <a:gd name="T9" fmla="*/ 298 h 332"/>
                <a:gd name="T10" fmla="*/ 41 w 385"/>
                <a:gd name="T11" fmla="*/ 259 h 332"/>
                <a:gd name="T12" fmla="*/ 0 w 385"/>
                <a:gd name="T13" fmla="*/ 164 h 332"/>
                <a:gd name="T14" fmla="*/ 41 w 385"/>
                <a:gd name="T15" fmla="*/ 70 h 332"/>
                <a:gd name="T16" fmla="*/ 160 w 385"/>
                <a:gd name="T17" fmla="*/ 31 h 332"/>
                <a:gd name="T18" fmla="*/ 160 w 385"/>
                <a:gd name="T19" fmla="*/ 0 h 332"/>
                <a:gd name="T20" fmla="*/ 225 w 385"/>
                <a:gd name="T21" fmla="*/ 0 h 332"/>
                <a:gd name="T22" fmla="*/ 225 w 385"/>
                <a:gd name="T23" fmla="*/ 31 h 332"/>
                <a:gd name="T24" fmla="*/ 344 w 385"/>
                <a:gd name="T25" fmla="*/ 70 h 332"/>
                <a:gd name="T26" fmla="*/ 385 w 385"/>
                <a:gd name="T27" fmla="*/ 164 h 332"/>
                <a:gd name="T28" fmla="*/ 344 w 385"/>
                <a:gd name="T29" fmla="*/ 259 h 332"/>
                <a:gd name="T30" fmla="*/ 344 w 385"/>
                <a:gd name="T31" fmla="*/ 260 h 332"/>
                <a:gd name="T32" fmla="*/ 160 w 385"/>
                <a:gd name="T33" fmla="*/ 243 h 332"/>
                <a:gd name="T34" fmla="*/ 160 w 385"/>
                <a:gd name="T35" fmla="*/ 86 h 332"/>
                <a:gd name="T36" fmla="*/ 91 w 385"/>
                <a:gd name="T37" fmla="*/ 110 h 332"/>
                <a:gd name="T38" fmla="*/ 68 w 385"/>
                <a:gd name="T39" fmla="*/ 164 h 332"/>
                <a:gd name="T40" fmla="*/ 160 w 385"/>
                <a:gd name="T41" fmla="*/ 243 h 332"/>
                <a:gd name="T42" fmla="*/ 294 w 385"/>
                <a:gd name="T43" fmla="*/ 219 h 332"/>
                <a:gd name="T44" fmla="*/ 317 w 385"/>
                <a:gd name="T45" fmla="*/ 164 h 332"/>
                <a:gd name="T46" fmla="*/ 225 w 385"/>
                <a:gd name="T47" fmla="*/ 87 h 332"/>
                <a:gd name="T48" fmla="*/ 225 w 385"/>
                <a:gd name="T49" fmla="*/ 243 h 332"/>
                <a:gd name="T50" fmla="*/ 294 w 385"/>
                <a:gd name="T5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32">
                  <a:moveTo>
                    <a:pt x="344" y="260"/>
                  </a:moveTo>
                  <a:cubicBezTo>
                    <a:pt x="316" y="283"/>
                    <a:pt x="277" y="295"/>
                    <a:pt x="225" y="298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08" y="295"/>
                    <a:pt x="69" y="282"/>
                    <a:pt x="41" y="259"/>
                  </a:cubicBezTo>
                  <a:cubicBezTo>
                    <a:pt x="13" y="236"/>
                    <a:pt x="0" y="204"/>
                    <a:pt x="0" y="164"/>
                  </a:cubicBezTo>
                  <a:cubicBezTo>
                    <a:pt x="0" y="125"/>
                    <a:pt x="13" y="93"/>
                    <a:pt x="41" y="70"/>
                  </a:cubicBezTo>
                  <a:cubicBezTo>
                    <a:pt x="69" y="47"/>
                    <a:pt x="108" y="34"/>
                    <a:pt x="160" y="3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77" y="34"/>
                    <a:pt x="316" y="47"/>
                    <a:pt x="344" y="70"/>
                  </a:cubicBezTo>
                  <a:cubicBezTo>
                    <a:pt x="371" y="93"/>
                    <a:pt x="385" y="124"/>
                    <a:pt x="385" y="164"/>
                  </a:cubicBezTo>
                  <a:cubicBezTo>
                    <a:pt x="385" y="204"/>
                    <a:pt x="371" y="236"/>
                    <a:pt x="344" y="259"/>
                  </a:cubicBezTo>
                  <a:lnTo>
                    <a:pt x="344" y="260"/>
                  </a:lnTo>
                  <a:close/>
                  <a:moveTo>
                    <a:pt x="160" y="243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29" y="89"/>
                    <a:pt x="106" y="97"/>
                    <a:pt x="91" y="110"/>
                  </a:cubicBezTo>
                  <a:cubicBezTo>
                    <a:pt x="76" y="122"/>
                    <a:pt x="68" y="140"/>
                    <a:pt x="68" y="164"/>
                  </a:cubicBezTo>
                  <a:cubicBezTo>
                    <a:pt x="68" y="210"/>
                    <a:pt x="99" y="236"/>
                    <a:pt x="160" y="243"/>
                  </a:cubicBezTo>
                  <a:close/>
                  <a:moveTo>
                    <a:pt x="294" y="219"/>
                  </a:moveTo>
                  <a:cubicBezTo>
                    <a:pt x="309" y="206"/>
                    <a:pt x="317" y="188"/>
                    <a:pt x="317" y="164"/>
                  </a:cubicBezTo>
                  <a:cubicBezTo>
                    <a:pt x="317" y="117"/>
                    <a:pt x="287" y="92"/>
                    <a:pt x="225" y="87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56" y="240"/>
                    <a:pt x="279" y="232"/>
                    <a:pt x="294" y="219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1865313" y="511175"/>
              <a:ext cx="130175" cy="128587"/>
            </a:xfrm>
            <a:custGeom>
              <a:avLst/>
              <a:gdLst>
                <a:gd name="T0" fmla="*/ 0 w 82"/>
                <a:gd name="T1" fmla="*/ 0 h 81"/>
                <a:gd name="T2" fmla="*/ 23 w 82"/>
                <a:gd name="T3" fmla="*/ 0 h 81"/>
                <a:gd name="T4" fmla="*/ 23 w 82"/>
                <a:gd name="T5" fmla="*/ 48 h 81"/>
                <a:gd name="T6" fmla="*/ 60 w 82"/>
                <a:gd name="T7" fmla="*/ 0 h 81"/>
                <a:gd name="T8" fmla="*/ 82 w 82"/>
                <a:gd name="T9" fmla="*/ 0 h 81"/>
                <a:gd name="T10" fmla="*/ 82 w 82"/>
                <a:gd name="T11" fmla="*/ 81 h 81"/>
                <a:gd name="T12" fmla="*/ 58 w 82"/>
                <a:gd name="T13" fmla="*/ 81 h 81"/>
                <a:gd name="T14" fmla="*/ 58 w 82"/>
                <a:gd name="T15" fmla="*/ 34 h 81"/>
                <a:gd name="T16" fmla="*/ 21 w 82"/>
                <a:gd name="T17" fmla="*/ 81 h 81"/>
                <a:gd name="T18" fmla="*/ 0 w 82"/>
                <a:gd name="T19" fmla="*/ 81 h 81"/>
                <a:gd name="T20" fmla="*/ 0 w 82"/>
                <a:gd name="T21" fmla="*/ 0 h 81"/>
                <a:gd name="T22" fmla="*/ 0 w 82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3" y="0"/>
                  </a:lnTo>
                  <a:lnTo>
                    <a:pt x="23" y="48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81"/>
                  </a:lnTo>
                  <a:lnTo>
                    <a:pt x="58" y="81"/>
                  </a:lnTo>
                  <a:lnTo>
                    <a:pt x="58" y="34"/>
                  </a:lnTo>
                  <a:lnTo>
                    <a:pt x="21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2024063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4 w 80"/>
                <a:gd name="T3" fmla="*/ 0 h 81"/>
                <a:gd name="T4" fmla="*/ 24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4 w 80"/>
                <a:gd name="T19" fmla="*/ 51 h 81"/>
                <a:gd name="T20" fmla="*/ 24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4" y="51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2312988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3 w 80"/>
                <a:gd name="T3" fmla="*/ 0 h 81"/>
                <a:gd name="T4" fmla="*/ 23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3 w 80"/>
                <a:gd name="T19" fmla="*/ 51 h 81"/>
                <a:gd name="T20" fmla="*/ 23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3" y="51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459038" y="509588"/>
              <a:ext cx="130175" cy="131762"/>
            </a:xfrm>
            <a:custGeom>
              <a:avLst/>
              <a:gdLst>
                <a:gd name="T0" fmla="*/ 63 w 236"/>
                <a:gd name="T1" fmla="*/ 226 h 241"/>
                <a:gd name="T2" fmla="*/ 16 w 236"/>
                <a:gd name="T3" fmla="*/ 183 h 241"/>
                <a:gd name="T4" fmla="*/ 0 w 236"/>
                <a:gd name="T5" fmla="*/ 120 h 241"/>
                <a:gd name="T6" fmla="*/ 16 w 236"/>
                <a:gd name="T7" fmla="*/ 58 h 241"/>
                <a:gd name="T8" fmla="*/ 63 w 236"/>
                <a:gd name="T9" fmla="*/ 15 h 241"/>
                <a:gd name="T10" fmla="*/ 130 w 236"/>
                <a:gd name="T11" fmla="*/ 0 h 241"/>
                <a:gd name="T12" fmla="*/ 195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5 w 236"/>
                <a:gd name="T21" fmla="*/ 73 h 241"/>
                <a:gd name="T22" fmla="*/ 68 w 236"/>
                <a:gd name="T23" fmla="*/ 120 h 241"/>
                <a:gd name="T24" fmla="*/ 85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5 w 236"/>
                <a:gd name="T33" fmla="*/ 225 h 241"/>
                <a:gd name="T34" fmla="*/ 130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7" y="201"/>
                    <a:pt x="16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6" y="58"/>
                  </a:cubicBezTo>
                  <a:cubicBezTo>
                    <a:pt x="27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5" y="15"/>
                  </a:cubicBezTo>
                  <a:cubicBezTo>
                    <a:pt x="214" y="26"/>
                    <a:pt x="227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0" y="66"/>
                    <a:pt x="153" y="55"/>
                    <a:pt x="130" y="55"/>
                  </a:cubicBezTo>
                  <a:cubicBezTo>
                    <a:pt x="112" y="55"/>
                    <a:pt x="97" y="61"/>
                    <a:pt x="85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5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7" y="200"/>
                    <a:pt x="214" y="215"/>
                    <a:pt x="195" y="225"/>
                  </a:cubicBezTo>
                  <a:cubicBezTo>
                    <a:pt x="177" y="236"/>
                    <a:pt x="155" y="241"/>
                    <a:pt x="130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2171700" y="509588"/>
              <a:ext cx="117475" cy="131762"/>
            </a:xfrm>
            <a:custGeom>
              <a:avLst/>
              <a:gdLst>
                <a:gd name="T0" fmla="*/ 185 w 214"/>
                <a:gd name="T1" fmla="*/ 26 h 241"/>
                <a:gd name="T2" fmla="*/ 101 w 214"/>
                <a:gd name="T3" fmla="*/ 0 h 241"/>
                <a:gd name="T4" fmla="*/ 46 w 214"/>
                <a:gd name="T5" fmla="*/ 7 h 241"/>
                <a:gd name="T6" fmla="*/ 8 w 214"/>
                <a:gd name="T7" fmla="*/ 22 h 241"/>
                <a:gd name="T8" fmla="*/ 32 w 214"/>
                <a:gd name="T9" fmla="*/ 70 h 241"/>
                <a:gd name="T10" fmla="*/ 55 w 214"/>
                <a:gd name="T11" fmla="*/ 60 h 241"/>
                <a:gd name="T12" fmla="*/ 92 w 214"/>
                <a:gd name="T13" fmla="*/ 54 h 241"/>
                <a:gd name="T14" fmla="*/ 133 w 214"/>
                <a:gd name="T15" fmla="*/ 66 h 241"/>
                <a:gd name="T16" fmla="*/ 145 w 214"/>
                <a:gd name="T17" fmla="*/ 92 h 241"/>
                <a:gd name="T18" fmla="*/ 145 w 214"/>
                <a:gd name="T19" fmla="*/ 100 h 241"/>
                <a:gd name="T20" fmla="*/ 101 w 214"/>
                <a:gd name="T21" fmla="*/ 100 h 241"/>
                <a:gd name="T22" fmla="*/ 25 w 214"/>
                <a:gd name="T23" fmla="*/ 118 h 241"/>
                <a:gd name="T24" fmla="*/ 0 w 214"/>
                <a:gd name="T25" fmla="*/ 170 h 241"/>
                <a:gd name="T26" fmla="*/ 11 w 214"/>
                <a:gd name="T27" fmla="*/ 206 h 241"/>
                <a:gd name="T28" fmla="*/ 41 w 214"/>
                <a:gd name="T29" fmla="*/ 232 h 241"/>
                <a:gd name="T30" fmla="*/ 88 w 214"/>
                <a:gd name="T31" fmla="*/ 241 h 241"/>
                <a:gd name="T32" fmla="*/ 151 w 214"/>
                <a:gd name="T33" fmla="*/ 219 h 241"/>
                <a:gd name="T34" fmla="*/ 151 w 214"/>
                <a:gd name="T35" fmla="*/ 223 h 241"/>
                <a:gd name="T36" fmla="*/ 151 w 214"/>
                <a:gd name="T37" fmla="*/ 237 h 241"/>
                <a:gd name="T38" fmla="*/ 214 w 214"/>
                <a:gd name="T39" fmla="*/ 237 h 241"/>
                <a:gd name="T40" fmla="*/ 214 w 214"/>
                <a:gd name="T41" fmla="*/ 103 h 241"/>
                <a:gd name="T42" fmla="*/ 185 w 214"/>
                <a:gd name="T43" fmla="*/ 25 h 241"/>
                <a:gd name="T44" fmla="*/ 185 w 214"/>
                <a:gd name="T45" fmla="*/ 26 h 241"/>
                <a:gd name="T46" fmla="*/ 135 w 214"/>
                <a:gd name="T47" fmla="*/ 187 h 241"/>
                <a:gd name="T48" fmla="*/ 104 w 214"/>
                <a:gd name="T49" fmla="*/ 195 h 241"/>
                <a:gd name="T50" fmla="*/ 76 w 214"/>
                <a:gd name="T51" fmla="*/ 188 h 241"/>
                <a:gd name="T52" fmla="*/ 66 w 214"/>
                <a:gd name="T53" fmla="*/ 167 h 241"/>
                <a:gd name="T54" fmla="*/ 108 w 214"/>
                <a:gd name="T55" fmla="*/ 139 h 241"/>
                <a:gd name="T56" fmla="*/ 147 w 214"/>
                <a:gd name="T57" fmla="*/ 139 h 241"/>
                <a:gd name="T58" fmla="*/ 148 w 214"/>
                <a:gd name="T59" fmla="*/ 176 h 241"/>
                <a:gd name="T60" fmla="*/ 135 w 214"/>
                <a:gd name="T61" fmla="*/ 18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41">
                  <a:moveTo>
                    <a:pt x="185" y="26"/>
                  </a:moveTo>
                  <a:cubicBezTo>
                    <a:pt x="165" y="8"/>
                    <a:pt x="137" y="0"/>
                    <a:pt x="101" y="0"/>
                  </a:cubicBezTo>
                  <a:cubicBezTo>
                    <a:pt x="82" y="0"/>
                    <a:pt x="64" y="2"/>
                    <a:pt x="46" y="7"/>
                  </a:cubicBezTo>
                  <a:cubicBezTo>
                    <a:pt x="32" y="11"/>
                    <a:pt x="19" y="16"/>
                    <a:pt x="8" y="2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9" y="66"/>
                    <a:pt x="46" y="62"/>
                    <a:pt x="55" y="60"/>
                  </a:cubicBezTo>
                  <a:cubicBezTo>
                    <a:pt x="67" y="56"/>
                    <a:pt x="79" y="54"/>
                    <a:pt x="92" y="54"/>
                  </a:cubicBezTo>
                  <a:cubicBezTo>
                    <a:pt x="110" y="54"/>
                    <a:pt x="124" y="58"/>
                    <a:pt x="133" y="66"/>
                  </a:cubicBezTo>
                  <a:cubicBezTo>
                    <a:pt x="140" y="72"/>
                    <a:pt x="144" y="81"/>
                    <a:pt x="145" y="92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66" y="100"/>
                    <a:pt x="41" y="106"/>
                    <a:pt x="25" y="118"/>
                  </a:cubicBezTo>
                  <a:cubicBezTo>
                    <a:pt x="8" y="131"/>
                    <a:pt x="0" y="148"/>
                    <a:pt x="0" y="170"/>
                  </a:cubicBezTo>
                  <a:cubicBezTo>
                    <a:pt x="0" y="184"/>
                    <a:pt x="4" y="196"/>
                    <a:pt x="11" y="206"/>
                  </a:cubicBezTo>
                  <a:cubicBezTo>
                    <a:pt x="17" y="217"/>
                    <a:pt x="28" y="226"/>
                    <a:pt x="41" y="232"/>
                  </a:cubicBezTo>
                  <a:cubicBezTo>
                    <a:pt x="54" y="238"/>
                    <a:pt x="70" y="241"/>
                    <a:pt x="88" y="241"/>
                  </a:cubicBezTo>
                  <a:cubicBezTo>
                    <a:pt x="116" y="241"/>
                    <a:pt x="137" y="233"/>
                    <a:pt x="151" y="219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37"/>
                    <a:pt x="151" y="237"/>
                    <a:pt x="151" y="237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69"/>
                    <a:pt x="205" y="43"/>
                    <a:pt x="185" y="25"/>
                  </a:cubicBezTo>
                  <a:lnTo>
                    <a:pt x="185" y="26"/>
                  </a:lnTo>
                  <a:close/>
                  <a:moveTo>
                    <a:pt x="135" y="187"/>
                  </a:moveTo>
                  <a:cubicBezTo>
                    <a:pt x="126" y="193"/>
                    <a:pt x="116" y="195"/>
                    <a:pt x="104" y="195"/>
                  </a:cubicBezTo>
                  <a:cubicBezTo>
                    <a:pt x="92" y="195"/>
                    <a:pt x="83" y="193"/>
                    <a:pt x="76" y="188"/>
                  </a:cubicBezTo>
                  <a:cubicBezTo>
                    <a:pt x="69" y="183"/>
                    <a:pt x="66" y="176"/>
                    <a:pt x="66" y="167"/>
                  </a:cubicBezTo>
                  <a:cubicBezTo>
                    <a:pt x="66" y="149"/>
                    <a:pt x="80" y="139"/>
                    <a:pt x="10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80"/>
                    <a:pt x="140" y="185"/>
                    <a:pt x="135" y="187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903913" y="3622805"/>
            <a:ext cx="2879725" cy="30956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name@rostfinance.ru</a:t>
            </a:r>
            <a:endParaRPr lang="ru-RU" dirty="0" smtClean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255963"/>
            <a:ext cx="2665413" cy="3095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533692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A1F5-1762-4E28-9690-3C43AFA5CCB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79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белый без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358775" y="376238"/>
            <a:ext cx="2230438" cy="366712"/>
            <a:chOff x="358775" y="376238"/>
            <a:chExt cx="2230438" cy="366712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358775" y="376238"/>
              <a:ext cx="128588" cy="360362"/>
            </a:xfrm>
            <a:custGeom>
              <a:avLst/>
              <a:gdLst>
                <a:gd name="T0" fmla="*/ 118 w 235"/>
                <a:gd name="T1" fmla="*/ 0 h 654"/>
                <a:gd name="T2" fmla="*/ 0 w 235"/>
                <a:gd name="T3" fmla="*/ 118 h 654"/>
                <a:gd name="T4" fmla="*/ 0 w 235"/>
                <a:gd name="T5" fmla="*/ 537 h 654"/>
                <a:gd name="T6" fmla="*/ 118 w 235"/>
                <a:gd name="T7" fmla="*/ 654 h 654"/>
                <a:gd name="T8" fmla="*/ 235 w 235"/>
                <a:gd name="T9" fmla="*/ 537 h 654"/>
                <a:gd name="T10" fmla="*/ 235 w 235"/>
                <a:gd name="T11" fmla="*/ 118 h 654"/>
                <a:gd name="T12" fmla="*/ 118 w 235"/>
                <a:gd name="T13" fmla="*/ 1 h 654"/>
                <a:gd name="T14" fmla="*/ 118 w 235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4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4"/>
                    <a:pt x="118" y="654"/>
                  </a:cubicBezTo>
                  <a:cubicBezTo>
                    <a:pt x="182" y="654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Oval 6"/>
            <p:cNvSpPr>
              <a:spLocks noChangeArrowheads="1"/>
            </p:cNvSpPr>
            <p:nvPr userDrawn="1"/>
          </p:nvSpPr>
          <p:spPr bwMode="auto">
            <a:xfrm>
              <a:off x="731838" y="587375"/>
              <a:ext cx="149225" cy="1492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7"/>
            <p:cNvSpPr>
              <a:spLocks noChangeArrowheads="1"/>
            </p:cNvSpPr>
            <p:nvPr userDrawn="1"/>
          </p:nvSpPr>
          <p:spPr bwMode="auto">
            <a:xfrm>
              <a:off x="504825" y="376238"/>
              <a:ext cx="149225" cy="149225"/>
            </a:xfrm>
            <a:prstGeom prst="ellipse">
              <a:avLst/>
            </a:pr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08000" y="376238"/>
              <a:ext cx="363538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2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2"/>
                    <a:pt x="46" y="452"/>
                    <a:pt x="46" y="452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4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1074738" y="473075"/>
              <a:ext cx="139700" cy="166687"/>
            </a:xfrm>
            <a:custGeom>
              <a:avLst/>
              <a:gdLst>
                <a:gd name="T0" fmla="*/ 192 w 254"/>
                <a:gd name="T1" fmla="*/ 13 h 304"/>
                <a:gd name="T2" fmla="*/ 238 w 254"/>
                <a:gd name="T3" fmla="*/ 51 h 304"/>
                <a:gd name="T4" fmla="*/ 254 w 254"/>
                <a:gd name="T5" fmla="*/ 110 h 304"/>
                <a:gd name="T6" fmla="*/ 238 w 254"/>
                <a:gd name="T7" fmla="*/ 169 h 304"/>
                <a:gd name="T8" fmla="*/ 192 w 254"/>
                <a:gd name="T9" fmla="*/ 207 h 304"/>
                <a:gd name="T10" fmla="*/ 121 w 254"/>
                <a:gd name="T11" fmla="*/ 221 h 304"/>
                <a:gd name="T12" fmla="*/ 71 w 254"/>
                <a:gd name="T13" fmla="*/ 221 h 304"/>
                <a:gd name="T14" fmla="*/ 71 w 254"/>
                <a:gd name="T15" fmla="*/ 304 h 304"/>
                <a:gd name="T16" fmla="*/ 0 w 254"/>
                <a:gd name="T17" fmla="*/ 304 h 304"/>
                <a:gd name="T18" fmla="*/ 0 w 254"/>
                <a:gd name="T19" fmla="*/ 0 h 304"/>
                <a:gd name="T20" fmla="*/ 121 w 254"/>
                <a:gd name="T21" fmla="*/ 0 h 304"/>
                <a:gd name="T22" fmla="*/ 192 w 254"/>
                <a:gd name="T23" fmla="*/ 13 h 304"/>
                <a:gd name="T24" fmla="*/ 165 w 254"/>
                <a:gd name="T25" fmla="*/ 149 h 304"/>
                <a:gd name="T26" fmla="*/ 182 w 254"/>
                <a:gd name="T27" fmla="*/ 110 h 304"/>
                <a:gd name="T28" fmla="*/ 165 w 254"/>
                <a:gd name="T29" fmla="*/ 71 h 304"/>
                <a:gd name="T30" fmla="*/ 117 w 254"/>
                <a:gd name="T31" fmla="*/ 57 h 304"/>
                <a:gd name="T32" fmla="*/ 71 w 254"/>
                <a:gd name="T33" fmla="*/ 57 h 304"/>
                <a:gd name="T34" fmla="*/ 71 w 254"/>
                <a:gd name="T35" fmla="*/ 163 h 304"/>
                <a:gd name="T36" fmla="*/ 117 w 254"/>
                <a:gd name="T37" fmla="*/ 163 h 304"/>
                <a:gd name="T38" fmla="*/ 165 w 254"/>
                <a:gd name="T39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04">
                  <a:moveTo>
                    <a:pt x="192" y="13"/>
                  </a:moveTo>
                  <a:cubicBezTo>
                    <a:pt x="211" y="22"/>
                    <a:pt x="227" y="35"/>
                    <a:pt x="238" y="51"/>
                  </a:cubicBezTo>
                  <a:cubicBezTo>
                    <a:pt x="248" y="68"/>
                    <a:pt x="254" y="87"/>
                    <a:pt x="254" y="110"/>
                  </a:cubicBezTo>
                  <a:cubicBezTo>
                    <a:pt x="254" y="133"/>
                    <a:pt x="248" y="152"/>
                    <a:pt x="238" y="169"/>
                  </a:cubicBezTo>
                  <a:cubicBezTo>
                    <a:pt x="227" y="185"/>
                    <a:pt x="211" y="199"/>
                    <a:pt x="192" y="207"/>
                  </a:cubicBezTo>
                  <a:cubicBezTo>
                    <a:pt x="172" y="216"/>
                    <a:pt x="148" y="221"/>
                    <a:pt x="121" y="221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8" y="0"/>
                    <a:pt x="172" y="4"/>
                    <a:pt x="192" y="13"/>
                  </a:cubicBezTo>
                  <a:close/>
                  <a:moveTo>
                    <a:pt x="165" y="149"/>
                  </a:moveTo>
                  <a:cubicBezTo>
                    <a:pt x="177" y="140"/>
                    <a:pt x="182" y="127"/>
                    <a:pt x="182" y="110"/>
                  </a:cubicBezTo>
                  <a:cubicBezTo>
                    <a:pt x="182" y="93"/>
                    <a:pt x="177" y="80"/>
                    <a:pt x="165" y="71"/>
                  </a:cubicBezTo>
                  <a:cubicBezTo>
                    <a:pt x="154" y="62"/>
                    <a:pt x="138" y="57"/>
                    <a:pt x="117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38" y="163"/>
                    <a:pt x="154" y="158"/>
                    <a:pt x="165" y="149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1222375" y="509588"/>
              <a:ext cx="142875" cy="131762"/>
            </a:xfrm>
            <a:custGeom>
              <a:avLst/>
              <a:gdLst>
                <a:gd name="T0" fmla="*/ 63 w 259"/>
                <a:gd name="T1" fmla="*/ 226 h 241"/>
                <a:gd name="T2" fmla="*/ 17 w 259"/>
                <a:gd name="T3" fmla="*/ 183 h 241"/>
                <a:gd name="T4" fmla="*/ 0 w 259"/>
                <a:gd name="T5" fmla="*/ 120 h 241"/>
                <a:gd name="T6" fmla="*/ 17 w 259"/>
                <a:gd name="T7" fmla="*/ 58 h 241"/>
                <a:gd name="T8" fmla="*/ 63 w 259"/>
                <a:gd name="T9" fmla="*/ 15 h 241"/>
                <a:gd name="T10" fmla="*/ 130 w 259"/>
                <a:gd name="T11" fmla="*/ 0 h 241"/>
                <a:gd name="T12" fmla="*/ 196 w 259"/>
                <a:gd name="T13" fmla="*/ 15 h 241"/>
                <a:gd name="T14" fmla="*/ 242 w 259"/>
                <a:gd name="T15" fmla="*/ 58 h 241"/>
                <a:gd name="T16" fmla="*/ 259 w 259"/>
                <a:gd name="T17" fmla="*/ 120 h 241"/>
                <a:gd name="T18" fmla="*/ 242 w 259"/>
                <a:gd name="T19" fmla="*/ 183 h 241"/>
                <a:gd name="T20" fmla="*/ 196 w 259"/>
                <a:gd name="T21" fmla="*/ 226 h 241"/>
                <a:gd name="T22" fmla="*/ 130 w 259"/>
                <a:gd name="T23" fmla="*/ 241 h 241"/>
                <a:gd name="T24" fmla="*/ 63 w 259"/>
                <a:gd name="T25" fmla="*/ 226 h 241"/>
                <a:gd name="T26" fmla="*/ 173 w 259"/>
                <a:gd name="T27" fmla="*/ 168 h 241"/>
                <a:gd name="T28" fmla="*/ 189 w 259"/>
                <a:gd name="T29" fmla="*/ 120 h 241"/>
                <a:gd name="T30" fmla="*/ 173 w 259"/>
                <a:gd name="T31" fmla="*/ 73 h 241"/>
                <a:gd name="T32" fmla="*/ 129 w 259"/>
                <a:gd name="T33" fmla="*/ 55 h 241"/>
                <a:gd name="T34" fmla="*/ 86 w 259"/>
                <a:gd name="T35" fmla="*/ 73 h 241"/>
                <a:gd name="T36" fmla="*/ 69 w 259"/>
                <a:gd name="T37" fmla="*/ 120 h 241"/>
                <a:gd name="T38" fmla="*/ 86 w 259"/>
                <a:gd name="T39" fmla="*/ 168 h 241"/>
                <a:gd name="T40" fmla="*/ 129 w 259"/>
                <a:gd name="T41" fmla="*/ 185 h 241"/>
                <a:gd name="T42" fmla="*/ 173 w 259"/>
                <a:gd name="T43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6" y="164"/>
                    <a:pt x="0" y="143"/>
                    <a:pt x="0" y="120"/>
                  </a:cubicBezTo>
                  <a:cubicBezTo>
                    <a:pt x="0" y="97"/>
                    <a:pt x="6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6" y="15"/>
                  </a:cubicBezTo>
                  <a:cubicBezTo>
                    <a:pt x="216" y="26"/>
                    <a:pt x="231" y="40"/>
                    <a:pt x="242" y="58"/>
                  </a:cubicBezTo>
                  <a:cubicBezTo>
                    <a:pt x="253" y="77"/>
                    <a:pt x="259" y="97"/>
                    <a:pt x="259" y="120"/>
                  </a:cubicBezTo>
                  <a:cubicBezTo>
                    <a:pt x="259" y="143"/>
                    <a:pt x="253" y="164"/>
                    <a:pt x="242" y="183"/>
                  </a:cubicBezTo>
                  <a:cubicBezTo>
                    <a:pt x="231" y="201"/>
                    <a:pt x="215" y="215"/>
                    <a:pt x="196" y="226"/>
                  </a:cubicBezTo>
                  <a:cubicBezTo>
                    <a:pt x="177" y="236"/>
                    <a:pt x="154" y="241"/>
                    <a:pt x="130" y="241"/>
                  </a:cubicBezTo>
                  <a:cubicBezTo>
                    <a:pt x="105" y="241"/>
                    <a:pt x="83" y="236"/>
                    <a:pt x="63" y="226"/>
                  </a:cubicBezTo>
                  <a:close/>
                  <a:moveTo>
                    <a:pt x="173" y="168"/>
                  </a:moveTo>
                  <a:cubicBezTo>
                    <a:pt x="184" y="156"/>
                    <a:pt x="189" y="140"/>
                    <a:pt x="189" y="120"/>
                  </a:cubicBezTo>
                  <a:cubicBezTo>
                    <a:pt x="189" y="100"/>
                    <a:pt x="184" y="85"/>
                    <a:pt x="173" y="73"/>
                  </a:cubicBezTo>
                  <a:cubicBezTo>
                    <a:pt x="161" y="61"/>
                    <a:pt x="147" y="55"/>
                    <a:pt x="129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5" y="84"/>
                    <a:pt x="69" y="100"/>
                    <a:pt x="69" y="120"/>
                  </a:cubicBezTo>
                  <a:cubicBezTo>
                    <a:pt x="69" y="140"/>
                    <a:pt x="75" y="156"/>
                    <a:pt x="86" y="168"/>
                  </a:cubicBezTo>
                  <a:cubicBezTo>
                    <a:pt x="97" y="180"/>
                    <a:pt x="112" y="185"/>
                    <a:pt x="129" y="185"/>
                  </a:cubicBezTo>
                  <a:cubicBezTo>
                    <a:pt x="147" y="185"/>
                    <a:pt x="161" y="180"/>
                    <a:pt x="173" y="168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376363" y="509588"/>
              <a:ext cx="128588" cy="131762"/>
            </a:xfrm>
            <a:custGeom>
              <a:avLst/>
              <a:gdLst>
                <a:gd name="T0" fmla="*/ 63 w 236"/>
                <a:gd name="T1" fmla="*/ 226 h 241"/>
                <a:gd name="T2" fmla="*/ 17 w 236"/>
                <a:gd name="T3" fmla="*/ 183 h 241"/>
                <a:gd name="T4" fmla="*/ 0 w 236"/>
                <a:gd name="T5" fmla="*/ 120 h 241"/>
                <a:gd name="T6" fmla="*/ 17 w 236"/>
                <a:gd name="T7" fmla="*/ 58 h 241"/>
                <a:gd name="T8" fmla="*/ 63 w 236"/>
                <a:gd name="T9" fmla="*/ 15 h 241"/>
                <a:gd name="T10" fmla="*/ 131 w 236"/>
                <a:gd name="T11" fmla="*/ 0 h 241"/>
                <a:gd name="T12" fmla="*/ 196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6 w 236"/>
                <a:gd name="T21" fmla="*/ 73 h 241"/>
                <a:gd name="T22" fmla="*/ 68 w 236"/>
                <a:gd name="T23" fmla="*/ 120 h 241"/>
                <a:gd name="T24" fmla="*/ 86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6 w 236"/>
                <a:gd name="T33" fmla="*/ 225 h 241"/>
                <a:gd name="T34" fmla="*/ 131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6" y="0"/>
                    <a:pt x="131" y="0"/>
                  </a:cubicBezTo>
                  <a:cubicBezTo>
                    <a:pt x="156" y="0"/>
                    <a:pt x="177" y="5"/>
                    <a:pt x="196" y="15"/>
                  </a:cubicBezTo>
                  <a:cubicBezTo>
                    <a:pt x="214" y="26"/>
                    <a:pt x="228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1" y="66"/>
                    <a:pt x="153" y="55"/>
                    <a:pt x="130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6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8" y="200"/>
                    <a:pt x="214" y="215"/>
                    <a:pt x="196" y="225"/>
                  </a:cubicBezTo>
                  <a:cubicBezTo>
                    <a:pt x="177" y="236"/>
                    <a:pt x="156" y="241"/>
                    <a:pt x="131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1512888" y="511175"/>
              <a:ext cx="111125" cy="128587"/>
            </a:xfrm>
            <a:custGeom>
              <a:avLst/>
              <a:gdLst>
                <a:gd name="T0" fmla="*/ 70 w 70"/>
                <a:gd name="T1" fmla="*/ 19 h 81"/>
                <a:gd name="T2" fmla="*/ 47 w 70"/>
                <a:gd name="T3" fmla="*/ 19 h 81"/>
                <a:gd name="T4" fmla="*/ 47 w 70"/>
                <a:gd name="T5" fmla="*/ 81 h 81"/>
                <a:gd name="T6" fmla="*/ 23 w 70"/>
                <a:gd name="T7" fmla="*/ 81 h 81"/>
                <a:gd name="T8" fmla="*/ 23 w 70"/>
                <a:gd name="T9" fmla="*/ 19 h 81"/>
                <a:gd name="T10" fmla="*/ 0 w 70"/>
                <a:gd name="T11" fmla="*/ 19 h 81"/>
                <a:gd name="T12" fmla="*/ 0 w 70"/>
                <a:gd name="T13" fmla="*/ 0 h 81"/>
                <a:gd name="T14" fmla="*/ 70 w 70"/>
                <a:gd name="T15" fmla="*/ 0 h 81"/>
                <a:gd name="T16" fmla="*/ 70 w 70"/>
                <a:gd name="T17" fmla="*/ 19 h 81"/>
                <a:gd name="T18" fmla="*/ 70 w 70"/>
                <a:gd name="T19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70" y="19"/>
                  </a:moveTo>
                  <a:lnTo>
                    <a:pt x="47" y="19"/>
                  </a:lnTo>
                  <a:lnTo>
                    <a:pt x="47" y="81"/>
                  </a:lnTo>
                  <a:lnTo>
                    <a:pt x="23" y="81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3"/>
            <p:cNvSpPr>
              <a:spLocks noEditPoints="1"/>
            </p:cNvSpPr>
            <p:nvPr userDrawn="1"/>
          </p:nvSpPr>
          <p:spPr bwMode="auto">
            <a:xfrm>
              <a:off x="1633538" y="465138"/>
              <a:ext cx="211138" cy="182562"/>
            </a:xfrm>
            <a:custGeom>
              <a:avLst/>
              <a:gdLst>
                <a:gd name="T0" fmla="*/ 344 w 385"/>
                <a:gd name="T1" fmla="*/ 260 h 332"/>
                <a:gd name="T2" fmla="*/ 225 w 385"/>
                <a:gd name="T3" fmla="*/ 298 h 332"/>
                <a:gd name="T4" fmla="*/ 225 w 385"/>
                <a:gd name="T5" fmla="*/ 332 h 332"/>
                <a:gd name="T6" fmla="*/ 160 w 385"/>
                <a:gd name="T7" fmla="*/ 332 h 332"/>
                <a:gd name="T8" fmla="*/ 160 w 385"/>
                <a:gd name="T9" fmla="*/ 298 h 332"/>
                <a:gd name="T10" fmla="*/ 41 w 385"/>
                <a:gd name="T11" fmla="*/ 259 h 332"/>
                <a:gd name="T12" fmla="*/ 0 w 385"/>
                <a:gd name="T13" fmla="*/ 164 h 332"/>
                <a:gd name="T14" fmla="*/ 41 w 385"/>
                <a:gd name="T15" fmla="*/ 70 h 332"/>
                <a:gd name="T16" fmla="*/ 160 w 385"/>
                <a:gd name="T17" fmla="*/ 31 h 332"/>
                <a:gd name="T18" fmla="*/ 160 w 385"/>
                <a:gd name="T19" fmla="*/ 0 h 332"/>
                <a:gd name="T20" fmla="*/ 225 w 385"/>
                <a:gd name="T21" fmla="*/ 0 h 332"/>
                <a:gd name="T22" fmla="*/ 225 w 385"/>
                <a:gd name="T23" fmla="*/ 31 h 332"/>
                <a:gd name="T24" fmla="*/ 344 w 385"/>
                <a:gd name="T25" fmla="*/ 70 h 332"/>
                <a:gd name="T26" fmla="*/ 385 w 385"/>
                <a:gd name="T27" fmla="*/ 164 h 332"/>
                <a:gd name="T28" fmla="*/ 344 w 385"/>
                <a:gd name="T29" fmla="*/ 259 h 332"/>
                <a:gd name="T30" fmla="*/ 344 w 385"/>
                <a:gd name="T31" fmla="*/ 260 h 332"/>
                <a:gd name="T32" fmla="*/ 160 w 385"/>
                <a:gd name="T33" fmla="*/ 243 h 332"/>
                <a:gd name="T34" fmla="*/ 160 w 385"/>
                <a:gd name="T35" fmla="*/ 86 h 332"/>
                <a:gd name="T36" fmla="*/ 91 w 385"/>
                <a:gd name="T37" fmla="*/ 110 h 332"/>
                <a:gd name="T38" fmla="*/ 68 w 385"/>
                <a:gd name="T39" fmla="*/ 164 h 332"/>
                <a:gd name="T40" fmla="*/ 160 w 385"/>
                <a:gd name="T41" fmla="*/ 243 h 332"/>
                <a:gd name="T42" fmla="*/ 294 w 385"/>
                <a:gd name="T43" fmla="*/ 219 h 332"/>
                <a:gd name="T44" fmla="*/ 317 w 385"/>
                <a:gd name="T45" fmla="*/ 164 h 332"/>
                <a:gd name="T46" fmla="*/ 225 w 385"/>
                <a:gd name="T47" fmla="*/ 87 h 332"/>
                <a:gd name="T48" fmla="*/ 225 w 385"/>
                <a:gd name="T49" fmla="*/ 243 h 332"/>
                <a:gd name="T50" fmla="*/ 294 w 385"/>
                <a:gd name="T5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32">
                  <a:moveTo>
                    <a:pt x="344" y="260"/>
                  </a:moveTo>
                  <a:cubicBezTo>
                    <a:pt x="316" y="283"/>
                    <a:pt x="277" y="295"/>
                    <a:pt x="225" y="298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08" y="295"/>
                    <a:pt x="69" y="282"/>
                    <a:pt x="41" y="259"/>
                  </a:cubicBezTo>
                  <a:cubicBezTo>
                    <a:pt x="13" y="236"/>
                    <a:pt x="0" y="204"/>
                    <a:pt x="0" y="164"/>
                  </a:cubicBezTo>
                  <a:cubicBezTo>
                    <a:pt x="0" y="125"/>
                    <a:pt x="13" y="93"/>
                    <a:pt x="41" y="70"/>
                  </a:cubicBezTo>
                  <a:cubicBezTo>
                    <a:pt x="69" y="47"/>
                    <a:pt x="108" y="34"/>
                    <a:pt x="160" y="3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77" y="34"/>
                    <a:pt x="316" y="47"/>
                    <a:pt x="344" y="70"/>
                  </a:cubicBezTo>
                  <a:cubicBezTo>
                    <a:pt x="371" y="93"/>
                    <a:pt x="385" y="124"/>
                    <a:pt x="385" y="164"/>
                  </a:cubicBezTo>
                  <a:cubicBezTo>
                    <a:pt x="385" y="204"/>
                    <a:pt x="371" y="236"/>
                    <a:pt x="344" y="259"/>
                  </a:cubicBezTo>
                  <a:lnTo>
                    <a:pt x="344" y="260"/>
                  </a:lnTo>
                  <a:close/>
                  <a:moveTo>
                    <a:pt x="160" y="243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29" y="89"/>
                    <a:pt x="106" y="97"/>
                    <a:pt x="91" y="110"/>
                  </a:cubicBezTo>
                  <a:cubicBezTo>
                    <a:pt x="76" y="122"/>
                    <a:pt x="68" y="140"/>
                    <a:pt x="68" y="164"/>
                  </a:cubicBezTo>
                  <a:cubicBezTo>
                    <a:pt x="68" y="210"/>
                    <a:pt x="99" y="236"/>
                    <a:pt x="160" y="243"/>
                  </a:cubicBezTo>
                  <a:close/>
                  <a:moveTo>
                    <a:pt x="294" y="219"/>
                  </a:moveTo>
                  <a:cubicBezTo>
                    <a:pt x="309" y="206"/>
                    <a:pt x="317" y="188"/>
                    <a:pt x="317" y="164"/>
                  </a:cubicBezTo>
                  <a:cubicBezTo>
                    <a:pt x="317" y="117"/>
                    <a:pt x="287" y="92"/>
                    <a:pt x="225" y="87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56" y="240"/>
                    <a:pt x="279" y="232"/>
                    <a:pt x="294" y="219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1865313" y="511175"/>
              <a:ext cx="130175" cy="128587"/>
            </a:xfrm>
            <a:custGeom>
              <a:avLst/>
              <a:gdLst>
                <a:gd name="T0" fmla="*/ 0 w 82"/>
                <a:gd name="T1" fmla="*/ 0 h 81"/>
                <a:gd name="T2" fmla="*/ 23 w 82"/>
                <a:gd name="T3" fmla="*/ 0 h 81"/>
                <a:gd name="T4" fmla="*/ 23 w 82"/>
                <a:gd name="T5" fmla="*/ 48 h 81"/>
                <a:gd name="T6" fmla="*/ 60 w 82"/>
                <a:gd name="T7" fmla="*/ 0 h 81"/>
                <a:gd name="T8" fmla="*/ 82 w 82"/>
                <a:gd name="T9" fmla="*/ 0 h 81"/>
                <a:gd name="T10" fmla="*/ 82 w 82"/>
                <a:gd name="T11" fmla="*/ 81 h 81"/>
                <a:gd name="T12" fmla="*/ 58 w 82"/>
                <a:gd name="T13" fmla="*/ 81 h 81"/>
                <a:gd name="T14" fmla="*/ 58 w 82"/>
                <a:gd name="T15" fmla="*/ 34 h 81"/>
                <a:gd name="T16" fmla="*/ 21 w 82"/>
                <a:gd name="T17" fmla="*/ 81 h 81"/>
                <a:gd name="T18" fmla="*/ 0 w 82"/>
                <a:gd name="T19" fmla="*/ 81 h 81"/>
                <a:gd name="T20" fmla="*/ 0 w 82"/>
                <a:gd name="T21" fmla="*/ 0 h 81"/>
                <a:gd name="T22" fmla="*/ 0 w 82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3" y="0"/>
                  </a:lnTo>
                  <a:lnTo>
                    <a:pt x="23" y="48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81"/>
                  </a:lnTo>
                  <a:lnTo>
                    <a:pt x="58" y="81"/>
                  </a:lnTo>
                  <a:lnTo>
                    <a:pt x="58" y="34"/>
                  </a:lnTo>
                  <a:lnTo>
                    <a:pt x="21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2024063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4 w 80"/>
                <a:gd name="T3" fmla="*/ 0 h 81"/>
                <a:gd name="T4" fmla="*/ 24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4 w 80"/>
                <a:gd name="T19" fmla="*/ 51 h 81"/>
                <a:gd name="T20" fmla="*/ 24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4" y="51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2312988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3 w 80"/>
                <a:gd name="T3" fmla="*/ 0 h 81"/>
                <a:gd name="T4" fmla="*/ 23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3 w 80"/>
                <a:gd name="T19" fmla="*/ 51 h 81"/>
                <a:gd name="T20" fmla="*/ 23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3" y="51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459038" y="509588"/>
              <a:ext cx="130175" cy="131762"/>
            </a:xfrm>
            <a:custGeom>
              <a:avLst/>
              <a:gdLst>
                <a:gd name="T0" fmla="*/ 63 w 236"/>
                <a:gd name="T1" fmla="*/ 226 h 241"/>
                <a:gd name="T2" fmla="*/ 16 w 236"/>
                <a:gd name="T3" fmla="*/ 183 h 241"/>
                <a:gd name="T4" fmla="*/ 0 w 236"/>
                <a:gd name="T5" fmla="*/ 120 h 241"/>
                <a:gd name="T6" fmla="*/ 16 w 236"/>
                <a:gd name="T7" fmla="*/ 58 h 241"/>
                <a:gd name="T8" fmla="*/ 63 w 236"/>
                <a:gd name="T9" fmla="*/ 15 h 241"/>
                <a:gd name="T10" fmla="*/ 130 w 236"/>
                <a:gd name="T11" fmla="*/ 0 h 241"/>
                <a:gd name="T12" fmla="*/ 195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5 w 236"/>
                <a:gd name="T21" fmla="*/ 73 h 241"/>
                <a:gd name="T22" fmla="*/ 68 w 236"/>
                <a:gd name="T23" fmla="*/ 120 h 241"/>
                <a:gd name="T24" fmla="*/ 85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5 w 236"/>
                <a:gd name="T33" fmla="*/ 225 h 241"/>
                <a:gd name="T34" fmla="*/ 130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7" y="201"/>
                    <a:pt x="16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6" y="58"/>
                  </a:cubicBezTo>
                  <a:cubicBezTo>
                    <a:pt x="27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5" y="15"/>
                  </a:cubicBezTo>
                  <a:cubicBezTo>
                    <a:pt x="214" y="26"/>
                    <a:pt x="227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0" y="66"/>
                    <a:pt x="153" y="55"/>
                    <a:pt x="130" y="55"/>
                  </a:cubicBezTo>
                  <a:cubicBezTo>
                    <a:pt x="112" y="55"/>
                    <a:pt x="97" y="61"/>
                    <a:pt x="85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5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7" y="200"/>
                    <a:pt x="214" y="215"/>
                    <a:pt x="195" y="225"/>
                  </a:cubicBezTo>
                  <a:cubicBezTo>
                    <a:pt x="177" y="236"/>
                    <a:pt x="155" y="241"/>
                    <a:pt x="130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2171700" y="509588"/>
              <a:ext cx="117475" cy="131762"/>
            </a:xfrm>
            <a:custGeom>
              <a:avLst/>
              <a:gdLst>
                <a:gd name="T0" fmla="*/ 185 w 214"/>
                <a:gd name="T1" fmla="*/ 26 h 241"/>
                <a:gd name="T2" fmla="*/ 101 w 214"/>
                <a:gd name="T3" fmla="*/ 0 h 241"/>
                <a:gd name="T4" fmla="*/ 46 w 214"/>
                <a:gd name="T5" fmla="*/ 7 h 241"/>
                <a:gd name="T6" fmla="*/ 8 w 214"/>
                <a:gd name="T7" fmla="*/ 22 h 241"/>
                <a:gd name="T8" fmla="*/ 32 w 214"/>
                <a:gd name="T9" fmla="*/ 70 h 241"/>
                <a:gd name="T10" fmla="*/ 55 w 214"/>
                <a:gd name="T11" fmla="*/ 60 h 241"/>
                <a:gd name="T12" fmla="*/ 92 w 214"/>
                <a:gd name="T13" fmla="*/ 54 h 241"/>
                <a:gd name="T14" fmla="*/ 133 w 214"/>
                <a:gd name="T15" fmla="*/ 66 h 241"/>
                <a:gd name="T16" fmla="*/ 145 w 214"/>
                <a:gd name="T17" fmla="*/ 92 h 241"/>
                <a:gd name="T18" fmla="*/ 145 w 214"/>
                <a:gd name="T19" fmla="*/ 100 h 241"/>
                <a:gd name="T20" fmla="*/ 101 w 214"/>
                <a:gd name="T21" fmla="*/ 100 h 241"/>
                <a:gd name="T22" fmla="*/ 25 w 214"/>
                <a:gd name="T23" fmla="*/ 118 h 241"/>
                <a:gd name="T24" fmla="*/ 0 w 214"/>
                <a:gd name="T25" fmla="*/ 170 h 241"/>
                <a:gd name="T26" fmla="*/ 11 w 214"/>
                <a:gd name="T27" fmla="*/ 206 h 241"/>
                <a:gd name="T28" fmla="*/ 41 w 214"/>
                <a:gd name="T29" fmla="*/ 232 h 241"/>
                <a:gd name="T30" fmla="*/ 88 w 214"/>
                <a:gd name="T31" fmla="*/ 241 h 241"/>
                <a:gd name="T32" fmla="*/ 151 w 214"/>
                <a:gd name="T33" fmla="*/ 219 h 241"/>
                <a:gd name="T34" fmla="*/ 151 w 214"/>
                <a:gd name="T35" fmla="*/ 223 h 241"/>
                <a:gd name="T36" fmla="*/ 151 w 214"/>
                <a:gd name="T37" fmla="*/ 237 h 241"/>
                <a:gd name="T38" fmla="*/ 214 w 214"/>
                <a:gd name="T39" fmla="*/ 237 h 241"/>
                <a:gd name="T40" fmla="*/ 214 w 214"/>
                <a:gd name="T41" fmla="*/ 103 h 241"/>
                <a:gd name="T42" fmla="*/ 185 w 214"/>
                <a:gd name="T43" fmla="*/ 25 h 241"/>
                <a:gd name="T44" fmla="*/ 185 w 214"/>
                <a:gd name="T45" fmla="*/ 26 h 241"/>
                <a:gd name="T46" fmla="*/ 135 w 214"/>
                <a:gd name="T47" fmla="*/ 187 h 241"/>
                <a:gd name="T48" fmla="*/ 104 w 214"/>
                <a:gd name="T49" fmla="*/ 195 h 241"/>
                <a:gd name="T50" fmla="*/ 76 w 214"/>
                <a:gd name="T51" fmla="*/ 188 h 241"/>
                <a:gd name="T52" fmla="*/ 66 w 214"/>
                <a:gd name="T53" fmla="*/ 167 h 241"/>
                <a:gd name="T54" fmla="*/ 108 w 214"/>
                <a:gd name="T55" fmla="*/ 139 h 241"/>
                <a:gd name="T56" fmla="*/ 147 w 214"/>
                <a:gd name="T57" fmla="*/ 139 h 241"/>
                <a:gd name="T58" fmla="*/ 148 w 214"/>
                <a:gd name="T59" fmla="*/ 176 h 241"/>
                <a:gd name="T60" fmla="*/ 135 w 214"/>
                <a:gd name="T61" fmla="*/ 18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41">
                  <a:moveTo>
                    <a:pt x="185" y="26"/>
                  </a:moveTo>
                  <a:cubicBezTo>
                    <a:pt x="165" y="8"/>
                    <a:pt x="137" y="0"/>
                    <a:pt x="101" y="0"/>
                  </a:cubicBezTo>
                  <a:cubicBezTo>
                    <a:pt x="82" y="0"/>
                    <a:pt x="64" y="2"/>
                    <a:pt x="46" y="7"/>
                  </a:cubicBezTo>
                  <a:cubicBezTo>
                    <a:pt x="32" y="11"/>
                    <a:pt x="19" y="16"/>
                    <a:pt x="8" y="2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9" y="66"/>
                    <a:pt x="46" y="62"/>
                    <a:pt x="55" y="60"/>
                  </a:cubicBezTo>
                  <a:cubicBezTo>
                    <a:pt x="67" y="56"/>
                    <a:pt x="79" y="54"/>
                    <a:pt x="92" y="54"/>
                  </a:cubicBezTo>
                  <a:cubicBezTo>
                    <a:pt x="110" y="54"/>
                    <a:pt x="124" y="58"/>
                    <a:pt x="133" y="66"/>
                  </a:cubicBezTo>
                  <a:cubicBezTo>
                    <a:pt x="140" y="72"/>
                    <a:pt x="144" y="81"/>
                    <a:pt x="145" y="92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66" y="100"/>
                    <a:pt x="41" y="106"/>
                    <a:pt x="25" y="118"/>
                  </a:cubicBezTo>
                  <a:cubicBezTo>
                    <a:pt x="8" y="131"/>
                    <a:pt x="0" y="148"/>
                    <a:pt x="0" y="170"/>
                  </a:cubicBezTo>
                  <a:cubicBezTo>
                    <a:pt x="0" y="184"/>
                    <a:pt x="4" y="196"/>
                    <a:pt x="11" y="206"/>
                  </a:cubicBezTo>
                  <a:cubicBezTo>
                    <a:pt x="17" y="217"/>
                    <a:pt x="28" y="226"/>
                    <a:pt x="41" y="232"/>
                  </a:cubicBezTo>
                  <a:cubicBezTo>
                    <a:pt x="54" y="238"/>
                    <a:pt x="70" y="241"/>
                    <a:pt x="88" y="241"/>
                  </a:cubicBezTo>
                  <a:cubicBezTo>
                    <a:pt x="116" y="241"/>
                    <a:pt x="137" y="233"/>
                    <a:pt x="151" y="219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37"/>
                    <a:pt x="151" y="237"/>
                    <a:pt x="151" y="237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69"/>
                    <a:pt x="205" y="43"/>
                    <a:pt x="185" y="25"/>
                  </a:cubicBezTo>
                  <a:lnTo>
                    <a:pt x="185" y="26"/>
                  </a:lnTo>
                  <a:close/>
                  <a:moveTo>
                    <a:pt x="135" y="187"/>
                  </a:moveTo>
                  <a:cubicBezTo>
                    <a:pt x="126" y="193"/>
                    <a:pt x="116" y="195"/>
                    <a:pt x="104" y="195"/>
                  </a:cubicBezTo>
                  <a:cubicBezTo>
                    <a:pt x="92" y="195"/>
                    <a:pt x="83" y="193"/>
                    <a:pt x="76" y="188"/>
                  </a:cubicBezTo>
                  <a:cubicBezTo>
                    <a:pt x="69" y="183"/>
                    <a:pt x="66" y="176"/>
                    <a:pt x="66" y="167"/>
                  </a:cubicBezTo>
                  <a:cubicBezTo>
                    <a:pt x="66" y="149"/>
                    <a:pt x="80" y="139"/>
                    <a:pt x="10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80"/>
                    <a:pt x="140" y="185"/>
                    <a:pt x="135" y="187"/>
                  </a:cubicBezTo>
                  <a:close/>
                </a:path>
              </a:pathLst>
            </a:custGeom>
            <a:solidFill>
              <a:srgbClr val="2C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39" y="1311275"/>
            <a:ext cx="6981949" cy="173355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999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3255962"/>
            <a:ext cx="6983412" cy="93662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3127" y="4408488"/>
            <a:ext cx="1949861" cy="35877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76767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2519364" y="4408488"/>
            <a:ext cx="4822824" cy="36393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1200">
                <a:solidFill>
                  <a:srgbClr val="767676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Footer Placeholder 4"/>
          <p:cNvSpPr txBox="1">
            <a:spLocks/>
          </p:cNvSpPr>
          <p:nvPr userDrawn="1"/>
        </p:nvSpPr>
        <p:spPr>
          <a:xfrm>
            <a:off x="7558087" y="4493419"/>
            <a:ext cx="122554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dirty="0" smtClean="0">
                <a:latin typeface="+mn-lt"/>
              </a:rPr>
              <a:t>rostfinance.ru</a:t>
            </a:r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276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зелёный рисунок 1/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39" y="1311274"/>
            <a:ext cx="4103811" cy="1733551"/>
          </a:xfrm>
        </p:spPr>
        <p:txBody>
          <a:bodyPr anchor="t" anchorCtr="0">
            <a:normAutofit/>
          </a:bodyPr>
          <a:lstStyle>
            <a:lvl1pPr algn="l">
              <a:defRPr sz="3999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38" y="3255963"/>
            <a:ext cx="1944012" cy="9366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38" y="4493418"/>
            <a:ext cx="1440951" cy="27384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en-US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520075" y="3255963"/>
            <a:ext cx="1943975" cy="5762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2520075" y="4192588"/>
            <a:ext cx="1943975" cy="5746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4679875" y="376238"/>
            <a:ext cx="4103890" cy="4391025"/>
          </a:xfrm>
        </p:spPr>
        <p:txBody>
          <a:bodyPr>
            <a:normAutofit/>
          </a:bodyPr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358775" y="376238"/>
            <a:ext cx="2230438" cy="366712"/>
            <a:chOff x="358775" y="376238"/>
            <a:chExt cx="2230438" cy="366712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58775" y="376238"/>
              <a:ext cx="128588" cy="360362"/>
            </a:xfrm>
            <a:custGeom>
              <a:avLst/>
              <a:gdLst>
                <a:gd name="T0" fmla="*/ 118 w 235"/>
                <a:gd name="T1" fmla="*/ 0 h 654"/>
                <a:gd name="T2" fmla="*/ 0 w 235"/>
                <a:gd name="T3" fmla="*/ 118 h 654"/>
                <a:gd name="T4" fmla="*/ 0 w 235"/>
                <a:gd name="T5" fmla="*/ 537 h 654"/>
                <a:gd name="T6" fmla="*/ 118 w 235"/>
                <a:gd name="T7" fmla="*/ 654 h 654"/>
                <a:gd name="T8" fmla="*/ 235 w 235"/>
                <a:gd name="T9" fmla="*/ 537 h 654"/>
                <a:gd name="T10" fmla="*/ 235 w 235"/>
                <a:gd name="T11" fmla="*/ 118 h 654"/>
                <a:gd name="T12" fmla="*/ 118 w 235"/>
                <a:gd name="T13" fmla="*/ 1 h 654"/>
                <a:gd name="T14" fmla="*/ 118 w 235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4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4"/>
                    <a:pt x="118" y="654"/>
                  </a:cubicBezTo>
                  <a:cubicBezTo>
                    <a:pt x="182" y="654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31838" y="587375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7"/>
            <p:cNvSpPr>
              <a:spLocks noChangeArrowheads="1"/>
            </p:cNvSpPr>
            <p:nvPr userDrawn="1"/>
          </p:nvSpPr>
          <p:spPr bwMode="auto">
            <a:xfrm>
              <a:off x="504825" y="376238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08000" y="376238"/>
              <a:ext cx="363538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2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2"/>
                    <a:pt x="46" y="452"/>
                    <a:pt x="46" y="452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4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074738" y="473075"/>
              <a:ext cx="139700" cy="166687"/>
            </a:xfrm>
            <a:custGeom>
              <a:avLst/>
              <a:gdLst>
                <a:gd name="T0" fmla="*/ 192 w 254"/>
                <a:gd name="T1" fmla="*/ 13 h 304"/>
                <a:gd name="T2" fmla="*/ 238 w 254"/>
                <a:gd name="T3" fmla="*/ 51 h 304"/>
                <a:gd name="T4" fmla="*/ 254 w 254"/>
                <a:gd name="T5" fmla="*/ 110 h 304"/>
                <a:gd name="T6" fmla="*/ 238 w 254"/>
                <a:gd name="T7" fmla="*/ 169 h 304"/>
                <a:gd name="T8" fmla="*/ 192 w 254"/>
                <a:gd name="T9" fmla="*/ 207 h 304"/>
                <a:gd name="T10" fmla="*/ 121 w 254"/>
                <a:gd name="T11" fmla="*/ 221 h 304"/>
                <a:gd name="T12" fmla="*/ 71 w 254"/>
                <a:gd name="T13" fmla="*/ 221 h 304"/>
                <a:gd name="T14" fmla="*/ 71 w 254"/>
                <a:gd name="T15" fmla="*/ 304 h 304"/>
                <a:gd name="T16" fmla="*/ 0 w 254"/>
                <a:gd name="T17" fmla="*/ 304 h 304"/>
                <a:gd name="T18" fmla="*/ 0 w 254"/>
                <a:gd name="T19" fmla="*/ 0 h 304"/>
                <a:gd name="T20" fmla="*/ 121 w 254"/>
                <a:gd name="T21" fmla="*/ 0 h 304"/>
                <a:gd name="T22" fmla="*/ 192 w 254"/>
                <a:gd name="T23" fmla="*/ 13 h 304"/>
                <a:gd name="T24" fmla="*/ 165 w 254"/>
                <a:gd name="T25" fmla="*/ 149 h 304"/>
                <a:gd name="T26" fmla="*/ 182 w 254"/>
                <a:gd name="T27" fmla="*/ 110 h 304"/>
                <a:gd name="T28" fmla="*/ 165 w 254"/>
                <a:gd name="T29" fmla="*/ 71 h 304"/>
                <a:gd name="T30" fmla="*/ 117 w 254"/>
                <a:gd name="T31" fmla="*/ 57 h 304"/>
                <a:gd name="T32" fmla="*/ 71 w 254"/>
                <a:gd name="T33" fmla="*/ 57 h 304"/>
                <a:gd name="T34" fmla="*/ 71 w 254"/>
                <a:gd name="T35" fmla="*/ 163 h 304"/>
                <a:gd name="T36" fmla="*/ 117 w 254"/>
                <a:gd name="T37" fmla="*/ 163 h 304"/>
                <a:gd name="T38" fmla="*/ 165 w 254"/>
                <a:gd name="T39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04">
                  <a:moveTo>
                    <a:pt x="192" y="13"/>
                  </a:moveTo>
                  <a:cubicBezTo>
                    <a:pt x="211" y="22"/>
                    <a:pt x="227" y="35"/>
                    <a:pt x="238" y="51"/>
                  </a:cubicBezTo>
                  <a:cubicBezTo>
                    <a:pt x="248" y="68"/>
                    <a:pt x="254" y="87"/>
                    <a:pt x="254" y="110"/>
                  </a:cubicBezTo>
                  <a:cubicBezTo>
                    <a:pt x="254" y="133"/>
                    <a:pt x="248" y="152"/>
                    <a:pt x="238" y="169"/>
                  </a:cubicBezTo>
                  <a:cubicBezTo>
                    <a:pt x="227" y="185"/>
                    <a:pt x="211" y="199"/>
                    <a:pt x="192" y="207"/>
                  </a:cubicBezTo>
                  <a:cubicBezTo>
                    <a:pt x="172" y="216"/>
                    <a:pt x="148" y="221"/>
                    <a:pt x="121" y="221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8" y="0"/>
                    <a:pt x="172" y="4"/>
                    <a:pt x="192" y="13"/>
                  </a:cubicBezTo>
                  <a:close/>
                  <a:moveTo>
                    <a:pt x="165" y="149"/>
                  </a:moveTo>
                  <a:cubicBezTo>
                    <a:pt x="177" y="140"/>
                    <a:pt x="182" y="127"/>
                    <a:pt x="182" y="110"/>
                  </a:cubicBezTo>
                  <a:cubicBezTo>
                    <a:pt x="182" y="93"/>
                    <a:pt x="177" y="80"/>
                    <a:pt x="165" y="71"/>
                  </a:cubicBezTo>
                  <a:cubicBezTo>
                    <a:pt x="154" y="62"/>
                    <a:pt x="138" y="57"/>
                    <a:pt x="117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38" y="163"/>
                    <a:pt x="154" y="158"/>
                    <a:pt x="165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1222375" y="509588"/>
              <a:ext cx="142875" cy="131762"/>
            </a:xfrm>
            <a:custGeom>
              <a:avLst/>
              <a:gdLst>
                <a:gd name="T0" fmla="*/ 63 w 259"/>
                <a:gd name="T1" fmla="*/ 226 h 241"/>
                <a:gd name="T2" fmla="*/ 17 w 259"/>
                <a:gd name="T3" fmla="*/ 183 h 241"/>
                <a:gd name="T4" fmla="*/ 0 w 259"/>
                <a:gd name="T5" fmla="*/ 120 h 241"/>
                <a:gd name="T6" fmla="*/ 17 w 259"/>
                <a:gd name="T7" fmla="*/ 58 h 241"/>
                <a:gd name="T8" fmla="*/ 63 w 259"/>
                <a:gd name="T9" fmla="*/ 15 h 241"/>
                <a:gd name="T10" fmla="*/ 130 w 259"/>
                <a:gd name="T11" fmla="*/ 0 h 241"/>
                <a:gd name="T12" fmla="*/ 196 w 259"/>
                <a:gd name="T13" fmla="*/ 15 h 241"/>
                <a:gd name="T14" fmla="*/ 242 w 259"/>
                <a:gd name="T15" fmla="*/ 58 h 241"/>
                <a:gd name="T16" fmla="*/ 259 w 259"/>
                <a:gd name="T17" fmla="*/ 120 h 241"/>
                <a:gd name="T18" fmla="*/ 242 w 259"/>
                <a:gd name="T19" fmla="*/ 183 h 241"/>
                <a:gd name="T20" fmla="*/ 196 w 259"/>
                <a:gd name="T21" fmla="*/ 226 h 241"/>
                <a:gd name="T22" fmla="*/ 130 w 259"/>
                <a:gd name="T23" fmla="*/ 241 h 241"/>
                <a:gd name="T24" fmla="*/ 63 w 259"/>
                <a:gd name="T25" fmla="*/ 226 h 241"/>
                <a:gd name="T26" fmla="*/ 173 w 259"/>
                <a:gd name="T27" fmla="*/ 168 h 241"/>
                <a:gd name="T28" fmla="*/ 189 w 259"/>
                <a:gd name="T29" fmla="*/ 120 h 241"/>
                <a:gd name="T30" fmla="*/ 173 w 259"/>
                <a:gd name="T31" fmla="*/ 73 h 241"/>
                <a:gd name="T32" fmla="*/ 129 w 259"/>
                <a:gd name="T33" fmla="*/ 55 h 241"/>
                <a:gd name="T34" fmla="*/ 86 w 259"/>
                <a:gd name="T35" fmla="*/ 73 h 241"/>
                <a:gd name="T36" fmla="*/ 69 w 259"/>
                <a:gd name="T37" fmla="*/ 120 h 241"/>
                <a:gd name="T38" fmla="*/ 86 w 259"/>
                <a:gd name="T39" fmla="*/ 168 h 241"/>
                <a:gd name="T40" fmla="*/ 129 w 259"/>
                <a:gd name="T41" fmla="*/ 185 h 241"/>
                <a:gd name="T42" fmla="*/ 173 w 259"/>
                <a:gd name="T43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6" y="164"/>
                    <a:pt x="0" y="143"/>
                    <a:pt x="0" y="120"/>
                  </a:cubicBezTo>
                  <a:cubicBezTo>
                    <a:pt x="0" y="97"/>
                    <a:pt x="6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6" y="15"/>
                  </a:cubicBezTo>
                  <a:cubicBezTo>
                    <a:pt x="216" y="26"/>
                    <a:pt x="231" y="40"/>
                    <a:pt x="242" y="58"/>
                  </a:cubicBezTo>
                  <a:cubicBezTo>
                    <a:pt x="253" y="77"/>
                    <a:pt x="259" y="97"/>
                    <a:pt x="259" y="120"/>
                  </a:cubicBezTo>
                  <a:cubicBezTo>
                    <a:pt x="259" y="143"/>
                    <a:pt x="253" y="164"/>
                    <a:pt x="242" y="183"/>
                  </a:cubicBezTo>
                  <a:cubicBezTo>
                    <a:pt x="231" y="201"/>
                    <a:pt x="215" y="215"/>
                    <a:pt x="196" y="226"/>
                  </a:cubicBezTo>
                  <a:cubicBezTo>
                    <a:pt x="177" y="236"/>
                    <a:pt x="154" y="241"/>
                    <a:pt x="130" y="241"/>
                  </a:cubicBezTo>
                  <a:cubicBezTo>
                    <a:pt x="105" y="241"/>
                    <a:pt x="83" y="236"/>
                    <a:pt x="63" y="226"/>
                  </a:cubicBezTo>
                  <a:close/>
                  <a:moveTo>
                    <a:pt x="173" y="168"/>
                  </a:moveTo>
                  <a:cubicBezTo>
                    <a:pt x="184" y="156"/>
                    <a:pt x="189" y="140"/>
                    <a:pt x="189" y="120"/>
                  </a:cubicBezTo>
                  <a:cubicBezTo>
                    <a:pt x="189" y="100"/>
                    <a:pt x="184" y="85"/>
                    <a:pt x="173" y="73"/>
                  </a:cubicBezTo>
                  <a:cubicBezTo>
                    <a:pt x="161" y="61"/>
                    <a:pt x="147" y="55"/>
                    <a:pt x="129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5" y="84"/>
                    <a:pt x="69" y="100"/>
                    <a:pt x="69" y="120"/>
                  </a:cubicBezTo>
                  <a:cubicBezTo>
                    <a:pt x="69" y="140"/>
                    <a:pt x="75" y="156"/>
                    <a:pt x="86" y="168"/>
                  </a:cubicBezTo>
                  <a:cubicBezTo>
                    <a:pt x="97" y="180"/>
                    <a:pt x="112" y="185"/>
                    <a:pt x="129" y="185"/>
                  </a:cubicBezTo>
                  <a:cubicBezTo>
                    <a:pt x="147" y="185"/>
                    <a:pt x="161" y="180"/>
                    <a:pt x="173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1376363" y="509588"/>
              <a:ext cx="128588" cy="131762"/>
            </a:xfrm>
            <a:custGeom>
              <a:avLst/>
              <a:gdLst>
                <a:gd name="T0" fmla="*/ 63 w 236"/>
                <a:gd name="T1" fmla="*/ 226 h 241"/>
                <a:gd name="T2" fmla="*/ 17 w 236"/>
                <a:gd name="T3" fmla="*/ 183 h 241"/>
                <a:gd name="T4" fmla="*/ 0 w 236"/>
                <a:gd name="T5" fmla="*/ 120 h 241"/>
                <a:gd name="T6" fmla="*/ 17 w 236"/>
                <a:gd name="T7" fmla="*/ 58 h 241"/>
                <a:gd name="T8" fmla="*/ 63 w 236"/>
                <a:gd name="T9" fmla="*/ 15 h 241"/>
                <a:gd name="T10" fmla="*/ 131 w 236"/>
                <a:gd name="T11" fmla="*/ 0 h 241"/>
                <a:gd name="T12" fmla="*/ 196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6 w 236"/>
                <a:gd name="T21" fmla="*/ 73 h 241"/>
                <a:gd name="T22" fmla="*/ 68 w 236"/>
                <a:gd name="T23" fmla="*/ 120 h 241"/>
                <a:gd name="T24" fmla="*/ 86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6 w 236"/>
                <a:gd name="T33" fmla="*/ 225 h 241"/>
                <a:gd name="T34" fmla="*/ 131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6" y="0"/>
                    <a:pt x="131" y="0"/>
                  </a:cubicBezTo>
                  <a:cubicBezTo>
                    <a:pt x="156" y="0"/>
                    <a:pt x="177" y="5"/>
                    <a:pt x="196" y="15"/>
                  </a:cubicBezTo>
                  <a:cubicBezTo>
                    <a:pt x="214" y="26"/>
                    <a:pt x="228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1" y="66"/>
                    <a:pt x="153" y="55"/>
                    <a:pt x="130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6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8" y="200"/>
                    <a:pt x="214" y="215"/>
                    <a:pt x="196" y="225"/>
                  </a:cubicBezTo>
                  <a:cubicBezTo>
                    <a:pt x="177" y="236"/>
                    <a:pt x="156" y="241"/>
                    <a:pt x="131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1512888" y="511175"/>
              <a:ext cx="111125" cy="128587"/>
            </a:xfrm>
            <a:custGeom>
              <a:avLst/>
              <a:gdLst>
                <a:gd name="T0" fmla="*/ 70 w 70"/>
                <a:gd name="T1" fmla="*/ 19 h 81"/>
                <a:gd name="T2" fmla="*/ 47 w 70"/>
                <a:gd name="T3" fmla="*/ 19 h 81"/>
                <a:gd name="T4" fmla="*/ 47 w 70"/>
                <a:gd name="T5" fmla="*/ 81 h 81"/>
                <a:gd name="T6" fmla="*/ 23 w 70"/>
                <a:gd name="T7" fmla="*/ 81 h 81"/>
                <a:gd name="T8" fmla="*/ 23 w 70"/>
                <a:gd name="T9" fmla="*/ 19 h 81"/>
                <a:gd name="T10" fmla="*/ 0 w 70"/>
                <a:gd name="T11" fmla="*/ 19 h 81"/>
                <a:gd name="T12" fmla="*/ 0 w 70"/>
                <a:gd name="T13" fmla="*/ 0 h 81"/>
                <a:gd name="T14" fmla="*/ 70 w 70"/>
                <a:gd name="T15" fmla="*/ 0 h 81"/>
                <a:gd name="T16" fmla="*/ 70 w 70"/>
                <a:gd name="T17" fmla="*/ 19 h 81"/>
                <a:gd name="T18" fmla="*/ 70 w 70"/>
                <a:gd name="T19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70" y="19"/>
                  </a:moveTo>
                  <a:lnTo>
                    <a:pt x="47" y="19"/>
                  </a:lnTo>
                  <a:lnTo>
                    <a:pt x="47" y="81"/>
                  </a:lnTo>
                  <a:lnTo>
                    <a:pt x="23" y="81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1633538" y="465138"/>
              <a:ext cx="211138" cy="182562"/>
            </a:xfrm>
            <a:custGeom>
              <a:avLst/>
              <a:gdLst>
                <a:gd name="T0" fmla="*/ 344 w 385"/>
                <a:gd name="T1" fmla="*/ 260 h 332"/>
                <a:gd name="T2" fmla="*/ 225 w 385"/>
                <a:gd name="T3" fmla="*/ 298 h 332"/>
                <a:gd name="T4" fmla="*/ 225 w 385"/>
                <a:gd name="T5" fmla="*/ 332 h 332"/>
                <a:gd name="T6" fmla="*/ 160 w 385"/>
                <a:gd name="T7" fmla="*/ 332 h 332"/>
                <a:gd name="T8" fmla="*/ 160 w 385"/>
                <a:gd name="T9" fmla="*/ 298 h 332"/>
                <a:gd name="T10" fmla="*/ 41 w 385"/>
                <a:gd name="T11" fmla="*/ 259 h 332"/>
                <a:gd name="T12" fmla="*/ 0 w 385"/>
                <a:gd name="T13" fmla="*/ 164 h 332"/>
                <a:gd name="T14" fmla="*/ 41 w 385"/>
                <a:gd name="T15" fmla="*/ 70 h 332"/>
                <a:gd name="T16" fmla="*/ 160 w 385"/>
                <a:gd name="T17" fmla="*/ 31 h 332"/>
                <a:gd name="T18" fmla="*/ 160 w 385"/>
                <a:gd name="T19" fmla="*/ 0 h 332"/>
                <a:gd name="T20" fmla="*/ 225 w 385"/>
                <a:gd name="T21" fmla="*/ 0 h 332"/>
                <a:gd name="T22" fmla="*/ 225 w 385"/>
                <a:gd name="T23" fmla="*/ 31 h 332"/>
                <a:gd name="T24" fmla="*/ 344 w 385"/>
                <a:gd name="T25" fmla="*/ 70 h 332"/>
                <a:gd name="T26" fmla="*/ 385 w 385"/>
                <a:gd name="T27" fmla="*/ 164 h 332"/>
                <a:gd name="T28" fmla="*/ 344 w 385"/>
                <a:gd name="T29" fmla="*/ 259 h 332"/>
                <a:gd name="T30" fmla="*/ 344 w 385"/>
                <a:gd name="T31" fmla="*/ 260 h 332"/>
                <a:gd name="T32" fmla="*/ 160 w 385"/>
                <a:gd name="T33" fmla="*/ 243 h 332"/>
                <a:gd name="T34" fmla="*/ 160 w 385"/>
                <a:gd name="T35" fmla="*/ 86 h 332"/>
                <a:gd name="T36" fmla="*/ 91 w 385"/>
                <a:gd name="T37" fmla="*/ 110 h 332"/>
                <a:gd name="T38" fmla="*/ 68 w 385"/>
                <a:gd name="T39" fmla="*/ 164 h 332"/>
                <a:gd name="T40" fmla="*/ 160 w 385"/>
                <a:gd name="T41" fmla="*/ 243 h 332"/>
                <a:gd name="T42" fmla="*/ 294 w 385"/>
                <a:gd name="T43" fmla="*/ 219 h 332"/>
                <a:gd name="T44" fmla="*/ 317 w 385"/>
                <a:gd name="T45" fmla="*/ 164 h 332"/>
                <a:gd name="T46" fmla="*/ 225 w 385"/>
                <a:gd name="T47" fmla="*/ 87 h 332"/>
                <a:gd name="T48" fmla="*/ 225 w 385"/>
                <a:gd name="T49" fmla="*/ 243 h 332"/>
                <a:gd name="T50" fmla="*/ 294 w 385"/>
                <a:gd name="T5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32">
                  <a:moveTo>
                    <a:pt x="344" y="260"/>
                  </a:moveTo>
                  <a:cubicBezTo>
                    <a:pt x="316" y="283"/>
                    <a:pt x="277" y="295"/>
                    <a:pt x="225" y="298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08" y="295"/>
                    <a:pt x="69" y="282"/>
                    <a:pt x="41" y="259"/>
                  </a:cubicBezTo>
                  <a:cubicBezTo>
                    <a:pt x="13" y="236"/>
                    <a:pt x="0" y="204"/>
                    <a:pt x="0" y="164"/>
                  </a:cubicBezTo>
                  <a:cubicBezTo>
                    <a:pt x="0" y="125"/>
                    <a:pt x="13" y="93"/>
                    <a:pt x="41" y="70"/>
                  </a:cubicBezTo>
                  <a:cubicBezTo>
                    <a:pt x="69" y="47"/>
                    <a:pt x="108" y="34"/>
                    <a:pt x="160" y="3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77" y="34"/>
                    <a:pt x="316" y="47"/>
                    <a:pt x="344" y="70"/>
                  </a:cubicBezTo>
                  <a:cubicBezTo>
                    <a:pt x="371" y="93"/>
                    <a:pt x="385" y="124"/>
                    <a:pt x="385" y="164"/>
                  </a:cubicBezTo>
                  <a:cubicBezTo>
                    <a:pt x="385" y="204"/>
                    <a:pt x="371" y="236"/>
                    <a:pt x="344" y="259"/>
                  </a:cubicBezTo>
                  <a:lnTo>
                    <a:pt x="344" y="260"/>
                  </a:lnTo>
                  <a:close/>
                  <a:moveTo>
                    <a:pt x="160" y="243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29" y="89"/>
                    <a:pt x="106" y="97"/>
                    <a:pt x="91" y="110"/>
                  </a:cubicBezTo>
                  <a:cubicBezTo>
                    <a:pt x="76" y="122"/>
                    <a:pt x="68" y="140"/>
                    <a:pt x="68" y="164"/>
                  </a:cubicBezTo>
                  <a:cubicBezTo>
                    <a:pt x="68" y="210"/>
                    <a:pt x="99" y="236"/>
                    <a:pt x="160" y="243"/>
                  </a:cubicBezTo>
                  <a:close/>
                  <a:moveTo>
                    <a:pt x="294" y="219"/>
                  </a:moveTo>
                  <a:cubicBezTo>
                    <a:pt x="309" y="206"/>
                    <a:pt x="317" y="188"/>
                    <a:pt x="317" y="164"/>
                  </a:cubicBezTo>
                  <a:cubicBezTo>
                    <a:pt x="317" y="117"/>
                    <a:pt x="287" y="92"/>
                    <a:pt x="225" y="87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56" y="240"/>
                    <a:pt x="279" y="232"/>
                    <a:pt x="294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1865313" y="511175"/>
              <a:ext cx="130175" cy="128587"/>
            </a:xfrm>
            <a:custGeom>
              <a:avLst/>
              <a:gdLst>
                <a:gd name="T0" fmla="*/ 0 w 82"/>
                <a:gd name="T1" fmla="*/ 0 h 81"/>
                <a:gd name="T2" fmla="*/ 23 w 82"/>
                <a:gd name="T3" fmla="*/ 0 h 81"/>
                <a:gd name="T4" fmla="*/ 23 w 82"/>
                <a:gd name="T5" fmla="*/ 48 h 81"/>
                <a:gd name="T6" fmla="*/ 60 w 82"/>
                <a:gd name="T7" fmla="*/ 0 h 81"/>
                <a:gd name="T8" fmla="*/ 82 w 82"/>
                <a:gd name="T9" fmla="*/ 0 h 81"/>
                <a:gd name="T10" fmla="*/ 82 w 82"/>
                <a:gd name="T11" fmla="*/ 81 h 81"/>
                <a:gd name="T12" fmla="*/ 58 w 82"/>
                <a:gd name="T13" fmla="*/ 81 h 81"/>
                <a:gd name="T14" fmla="*/ 58 w 82"/>
                <a:gd name="T15" fmla="*/ 34 h 81"/>
                <a:gd name="T16" fmla="*/ 21 w 82"/>
                <a:gd name="T17" fmla="*/ 81 h 81"/>
                <a:gd name="T18" fmla="*/ 0 w 82"/>
                <a:gd name="T19" fmla="*/ 81 h 81"/>
                <a:gd name="T20" fmla="*/ 0 w 82"/>
                <a:gd name="T21" fmla="*/ 0 h 81"/>
                <a:gd name="T22" fmla="*/ 0 w 82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3" y="0"/>
                  </a:lnTo>
                  <a:lnTo>
                    <a:pt x="23" y="48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81"/>
                  </a:lnTo>
                  <a:lnTo>
                    <a:pt x="58" y="81"/>
                  </a:lnTo>
                  <a:lnTo>
                    <a:pt x="58" y="34"/>
                  </a:lnTo>
                  <a:lnTo>
                    <a:pt x="21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2024063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4 w 80"/>
                <a:gd name="T3" fmla="*/ 0 h 81"/>
                <a:gd name="T4" fmla="*/ 24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4 w 80"/>
                <a:gd name="T19" fmla="*/ 51 h 81"/>
                <a:gd name="T20" fmla="*/ 24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4" y="51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2312988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3 w 80"/>
                <a:gd name="T3" fmla="*/ 0 h 81"/>
                <a:gd name="T4" fmla="*/ 23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3 w 80"/>
                <a:gd name="T19" fmla="*/ 51 h 81"/>
                <a:gd name="T20" fmla="*/ 23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3" y="51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459038" y="509588"/>
              <a:ext cx="130175" cy="131762"/>
            </a:xfrm>
            <a:custGeom>
              <a:avLst/>
              <a:gdLst>
                <a:gd name="T0" fmla="*/ 63 w 236"/>
                <a:gd name="T1" fmla="*/ 226 h 241"/>
                <a:gd name="T2" fmla="*/ 16 w 236"/>
                <a:gd name="T3" fmla="*/ 183 h 241"/>
                <a:gd name="T4" fmla="*/ 0 w 236"/>
                <a:gd name="T5" fmla="*/ 120 h 241"/>
                <a:gd name="T6" fmla="*/ 16 w 236"/>
                <a:gd name="T7" fmla="*/ 58 h 241"/>
                <a:gd name="T8" fmla="*/ 63 w 236"/>
                <a:gd name="T9" fmla="*/ 15 h 241"/>
                <a:gd name="T10" fmla="*/ 130 w 236"/>
                <a:gd name="T11" fmla="*/ 0 h 241"/>
                <a:gd name="T12" fmla="*/ 195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5 w 236"/>
                <a:gd name="T21" fmla="*/ 73 h 241"/>
                <a:gd name="T22" fmla="*/ 68 w 236"/>
                <a:gd name="T23" fmla="*/ 120 h 241"/>
                <a:gd name="T24" fmla="*/ 85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5 w 236"/>
                <a:gd name="T33" fmla="*/ 225 h 241"/>
                <a:gd name="T34" fmla="*/ 130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7" y="201"/>
                    <a:pt x="16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6" y="58"/>
                  </a:cubicBezTo>
                  <a:cubicBezTo>
                    <a:pt x="27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5" y="15"/>
                  </a:cubicBezTo>
                  <a:cubicBezTo>
                    <a:pt x="214" y="26"/>
                    <a:pt x="227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0" y="66"/>
                    <a:pt x="153" y="55"/>
                    <a:pt x="130" y="55"/>
                  </a:cubicBezTo>
                  <a:cubicBezTo>
                    <a:pt x="112" y="55"/>
                    <a:pt x="97" y="61"/>
                    <a:pt x="85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5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7" y="200"/>
                    <a:pt x="214" y="215"/>
                    <a:pt x="195" y="225"/>
                  </a:cubicBezTo>
                  <a:cubicBezTo>
                    <a:pt x="177" y="236"/>
                    <a:pt x="155" y="241"/>
                    <a:pt x="130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2171700" y="509588"/>
              <a:ext cx="117475" cy="131762"/>
            </a:xfrm>
            <a:custGeom>
              <a:avLst/>
              <a:gdLst>
                <a:gd name="T0" fmla="*/ 185 w 214"/>
                <a:gd name="T1" fmla="*/ 26 h 241"/>
                <a:gd name="T2" fmla="*/ 101 w 214"/>
                <a:gd name="T3" fmla="*/ 0 h 241"/>
                <a:gd name="T4" fmla="*/ 46 w 214"/>
                <a:gd name="T5" fmla="*/ 7 h 241"/>
                <a:gd name="T6" fmla="*/ 8 w 214"/>
                <a:gd name="T7" fmla="*/ 22 h 241"/>
                <a:gd name="T8" fmla="*/ 32 w 214"/>
                <a:gd name="T9" fmla="*/ 70 h 241"/>
                <a:gd name="T10" fmla="*/ 55 w 214"/>
                <a:gd name="T11" fmla="*/ 60 h 241"/>
                <a:gd name="T12" fmla="*/ 92 w 214"/>
                <a:gd name="T13" fmla="*/ 54 h 241"/>
                <a:gd name="T14" fmla="*/ 133 w 214"/>
                <a:gd name="T15" fmla="*/ 66 h 241"/>
                <a:gd name="T16" fmla="*/ 145 w 214"/>
                <a:gd name="T17" fmla="*/ 92 h 241"/>
                <a:gd name="T18" fmla="*/ 145 w 214"/>
                <a:gd name="T19" fmla="*/ 100 h 241"/>
                <a:gd name="T20" fmla="*/ 101 w 214"/>
                <a:gd name="T21" fmla="*/ 100 h 241"/>
                <a:gd name="T22" fmla="*/ 25 w 214"/>
                <a:gd name="T23" fmla="*/ 118 h 241"/>
                <a:gd name="T24" fmla="*/ 0 w 214"/>
                <a:gd name="T25" fmla="*/ 170 h 241"/>
                <a:gd name="T26" fmla="*/ 11 w 214"/>
                <a:gd name="T27" fmla="*/ 206 h 241"/>
                <a:gd name="T28" fmla="*/ 41 w 214"/>
                <a:gd name="T29" fmla="*/ 232 h 241"/>
                <a:gd name="T30" fmla="*/ 88 w 214"/>
                <a:gd name="T31" fmla="*/ 241 h 241"/>
                <a:gd name="T32" fmla="*/ 151 w 214"/>
                <a:gd name="T33" fmla="*/ 219 h 241"/>
                <a:gd name="T34" fmla="*/ 151 w 214"/>
                <a:gd name="T35" fmla="*/ 223 h 241"/>
                <a:gd name="T36" fmla="*/ 151 w 214"/>
                <a:gd name="T37" fmla="*/ 237 h 241"/>
                <a:gd name="T38" fmla="*/ 214 w 214"/>
                <a:gd name="T39" fmla="*/ 237 h 241"/>
                <a:gd name="T40" fmla="*/ 214 w 214"/>
                <a:gd name="T41" fmla="*/ 103 h 241"/>
                <a:gd name="T42" fmla="*/ 185 w 214"/>
                <a:gd name="T43" fmla="*/ 25 h 241"/>
                <a:gd name="T44" fmla="*/ 185 w 214"/>
                <a:gd name="T45" fmla="*/ 26 h 241"/>
                <a:gd name="T46" fmla="*/ 135 w 214"/>
                <a:gd name="T47" fmla="*/ 187 h 241"/>
                <a:gd name="T48" fmla="*/ 104 w 214"/>
                <a:gd name="T49" fmla="*/ 195 h 241"/>
                <a:gd name="T50" fmla="*/ 76 w 214"/>
                <a:gd name="T51" fmla="*/ 188 h 241"/>
                <a:gd name="T52" fmla="*/ 66 w 214"/>
                <a:gd name="T53" fmla="*/ 167 h 241"/>
                <a:gd name="T54" fmla="*/ 108 w 214"/>
                <a:gd name="T55" fmla="*/ 139 h 241"/>
                <a:gd name="T56" fmla="*/ 147 w 214"/>
                <a:gd name="T57" fmla="*/ 139 h 241"/>
                <a:gd name="T58" fmla="*/ 148 w 214"/>
                <a:gd name="T59" fmla="*/ 176 h 241"/>
                <a:gd name="T60" fmla="*/ 135 w 214"/>
                <a:gd name="T61" fmla="*/ 18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41">
                  <a:moveTo>
                    <a:pt x="185" y="26"/>
                  </a:moveTo>
                  <a:cubicBezTo>
                    <a:pt x="165" y="8"/>
                    <a:pt x="137" y="0"/>
                    <a:pt x="101" y="0"/>
                  </a:cubicBezTo>
                  <a:cubicBezTo>
                    <a:pt x="82" y="0"/>
                    <a:pt x="64" y="2"/>
                    <a:pt x="46" y="7"/>
                  </a:cubicBezTo>
                  <a:cubicBezTo>
                    <a:pt x="32" y="11"/>
                    <a:pt x="19" y="16"/>
                    <a:pt x="8" y="2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9" y="66"/>
                    <a:pt x="46" y="62"/>
                    <a:pt x="55" y="60"/>
                  </a:cubicBezTo>
                  <a:cubicBezTo>
                    <a:pt x="67" y="56"/>
                    <a:pt x="79" y="54"/>
                    <a:pt x="92" y="54"/>
                  </a:cubicBezTo>
                  <a:cubicBezTo>
                    <a:pt x="110" y="54"/>
                    <a:pt x="124" y="58"/>
                    <a:pt x="133" y="66"/>
                  </a:cubicBezTo>
                  <a:cubicBezTo>
                    <a:pt x="140" y="72"/>
                    <a:pt x="144" y="81"/>
                    <a:pt x="145" y="92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66" y="100"/>
                    <a:pt x="41" y="106"/>
                    <a:pt x="25" y="118"/>
                  </a:cubicBezTo>
                  <a:cubicBezTo>
                    <a:pt x="8" y="131"/>
                    <a:pt x="0" y="148"/>
                    <a:pt x="0" y="170"/>
                  </a:cubicBezTo>
                  <a:cubicBezTo>
                    <a:pt x="0" y="184"/>
                    <a:pt x="4" y="196"/>
                    <a:pt x="11" y="206"/>
                  </a:cubicBezTo>
                  <a:cubicBezTo>
                    <a:pt x="17" y="217"/>
                    <a:pt x="28" y="226"/>
                    <a:pt x="41" y="232"/>
                  </a:cubicBezTo>
                  <a:cubicBezTo>
                    <a:pt x="54" y="238"/>
                    <a:pt x="70" y="241"/>
                    <a:pt x="88" y="241"/>
                  </a:cubicBezTo>
                  <a:cubicBezTo>
                    <a:pt x="116" y="241"/>
                    <a:pt x="137" y="233"/>
                    <a:pt x="151" y="219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37"/>
                    <a:pt x="151" y="237"/>
                    <a:pt x="151" y="237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69"/>
                    <a:pt x="205" y="43"/>
                    <a:pt x="185" y="25"/>
                  </a:cubicBezTo>
                  <a:lnTo>
                    <a:pt x="185" y="26"/>
                  </a:lnTo>
                  <a:close/>
                  <a:moveTo>
                    <a:pt x="135" y="187"/>
                  </a:moveTo>
                  <a:cubicBezTo>
                    <a:pt x="126" y="193"/>
                    <a:pt x="116" y="195"/>
                    <a:pt x="104" y="195"/>
                  </a:cubicBezTo>
                  <a:cubicBezTo>
                    <a:pt x="92" y="195"/>
                    <a:pt x="83" y="193"/>
                    <a:pt x="76" y="188"/>
                  </a:cubicBezTo>
                  <a:cubicBezTo>
                    <a:pt x="69" y="183"/>
                    <a:pt x="66" y="176"/>
                    <a:pt x="66" y="167"/>
                  </a:cubicBezTo>
                  <a:cubicBezTo>
                    <a:pt x="66" y="149"/>
                    <a:pt x="80" y="139"/>
                    <a:pt x="10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80"/>
                    <a:pt x="140" y="185"/>
                    <a:pt x="135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7059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зелёный рисунок 1/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39" y="1311275"/>
            <a:ext cx="5543212" cy="1728788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999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700" y="3255962"/>
            <a:ext cx="2663487" cy="93662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701" y="4498577"/>
            <a:ext cx="1440951" cy="273843"/>
          </a:xfr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en-US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40088" y="3255963"/>
            <a:ext cx="2663825" cy="5762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3240088" y="4192588"/>
            <a:ext cx="2663825" cy="57983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6119277" y="376238"/>
            <a:ext cx="2664488" cy="4391025"/>
          </a:xfrm>
        </p:spPr>
        <p:txBody>
          <a:bodyPr>
            <a:normAutofit/>
          </a:bodyPr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358775" y="376238"/>
            <a:ext cx="2230438" cy="366712"/>
            <a:chOff x="358775" y="376238"/>
            <a:chExt cx="2230438" cy="366712"/>
          </a:xfrm>
        </p:grpSpPr>
        <p:sp>
          <p:nvSpPr>
            <p:cNvPr id="30" name="Freeform 5"/>
            <p:cNvSpPr>
              <a:spLocks/>
            </p:cNvSpPr>
            <p:nvPr userDrawn="1"/>
          </p:nvSpPr>
          <p:spPr bwMode="auto">
            <a:xfrm>
              <a:off x="358775" y="376238"/>
              <a:ext cx="128588" cy="360362"/>
            </a:xfrm>
            <a:custGeom>
              <a:avLst/>
              <a:gdLst>
                <a:gd name="T0" fmla="*/ 118 w 235"/>
                <a:gd name="T1" fmla="*/ 0 h 654"/>
                <a:gd name="T2" fmla="*/ 0 w 235"/>
                <a:gd name="T3" fmla="*/ 118 h 654"/>
                <a:gd name="T4" fmla="*/ 0 w 235"/>
                <a:gd name="T5" fmla="*/ 537 h 654"/>
                <a:gd name="T6" fmla="*/ 118 w 235"/>
                <a:gd name="T7" fmla="*/ 654 h 654"/>
                <a:gd name="T8" fmla="*/ 235 w 235"/>
                <a:gd name="T9" fmla="*/ 537 h 654"/>
                <a:gd name="T10" fmla="*/ 235 w 235"/>
                <a:gd name="T11" fmla="*/ 118 h 654"/>
                <a:gd name="T12" fmla="*/ 118 w 235"/>
                <a:gd name="T13" fmla="*/ 1 h 654"/>
                <a:gd name="T14" fmla="*/ 118 w 235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4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4"/>
                    <a:pt x="118" y="654"/>
                  </a:cubicBezTo>
                  <a:cubicBezTo>
                    <a:pt x="182" y="654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6"/>
            <p:cNvSpPr>
              <a:spLocks noChangeArrowheads="1"/>
            </p:cNvSpPr>
            <p:nvPr userDrawn="1"/>
          </p:nvSpPr>
          <p:spPr bwMode="auto">
            <a:xfrm>
              <a:off x="731838" y="587375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7"/>
            <p:cNvSpPr>
              <a:spLocks noChangeArrowheads="1"/>
            </p:cNvSpPr>
            <p:nvPr userDrawn="1"/>
          </p:nvSpPr>
          <p:spPr bwMode="auto">
            <a:xfrm>
              <a:off x="504825" y="376238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508000" y="376238"/>
              <a:ext cx="363538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2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2"/>
                    <a:pt x="46" y="452"/>
                    <a:pt x="46" y="452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4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9"/>
            <p:cNvSpPr>
              <a:spLocks noEditPoints="1"/>
            </p:cNvSpPr>
            <p:nvPr userDrawn="1"/>
          </p:nvSpPr>
          <p:spPr bwMode="auto">
            <a:xfrm>
              <a:off x="1074738" y="473075"/>
              <a:ext cx="139700" cy="166687"/>
            </a:xfrm>
            <a:custGeom>
              <a:avLst/>
              <a:gdLst>
                <a:gd name="T0" fmla="*/ 192 w 254"/>
                <a:gd name="T1" fmla="*/ 13 h 304"/>
                <a:gd name="T2" fmla="*/ 238 w 254"/>
                <a:gd name="T3" fmla="*/ 51 h 304"/>
                <a:gd name="T4" fmla="*/ 254 w 254"/>
                <a:gd name="T5" fmla="*/ 110 h 304"/>
                <a:gd name="T6" fmla="*/ 238 w 254"/>
                <a:gd name="T7" fmla="*/ 169 h 304"/>
                <a:gd name="T8" fmla="*/ 192 w 254"/>
                <a:gd name="T9" fmla="*/ 207 h 304"/>
                <a:gd name="T10" fmla="*/ 121 w 254"/>
                <a:gd name="T11" fmla="*/ 221 h 304"/>
                <a:gd name="T12" fmla="*/ 71 w 254"/>
                <a:gd name="T13" fmla="*/ 221 h 304"/>
                <a:gd name="T14" fmla="*/ 71 w 254"/>
                <a:gd name="T15" fmla="*/ 304 h 304"/>
                <a:gd name="T16" fmla="*/ 0 w 254"/>
                <a:gd name="T17" fmla="*/ 304 h 304"/>
                <a:gd name="T18" fmla="*/ 0 w 254"/>
                <a:gd name="T19" fmla="*/ 0 h 304"/>
                <a:gd name="T20" fmla="*/ 121 w 254"/>
                <a:gd name="T21" fmla="*/ 0 h 304"/>
                <a:gd name="T22" fmla="*/ 192 w 254"/>
                <a:gd name="T23" fmla="*/ 13 h 304"/>
                <a:gd name="T24" fmla="*/ 165 w 254"/>
                <a:gd name="T25" fmla="*/ 149 h 304"/>
                <a:gd name="T26" fmla="*/ 182 w 254"/>
                <a:gd name="T27" fmla="*/ 110 h 304"/>
                <a:gd name="T28" fmla="*/ 165 w 254"/>
                <a:gd name="T29" fmla="*/ 71 h 304"/>
                <a:gd name="T30" fmla="*/ 117 w 254"/>
                <a:gd name="T31" fmla="*/ 57 h 304"/>
                <a:gd name="T32" fmla="*/ 71 w 254"/>
                <a:gd name="T33" fmla="*/ 57 h 304"/>
                <a:gd name="T34" fmla="*/ 71 w 254"/>
                <a:gd name="T35" fmla="*/ 163 h 304"/>
                <a:gd name="T36" fmla="*/ 117 w 254"/>
                <a:gd name="T37" fmla="*/ 163 h 304"/>
                <a:gd name="T38" fmla="*/ 165 w 254"/>
                <a:gd name="T39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04">
                  <a:moveTo>
                    <a:pt x="192" y="13"/>
                  </a:moveTo>
                  <a:cubicBezTo>
                    <a:pt x="211" y="22"/>
                    <a:pt x="227" y="35"/>
                    <a:pt x="238" y="51"/>
                  </a:cubicBezTo>
                  <a:cubicBezTo>
                    <a:pt x="248" y="68"/>
                    <a:pt x="254" y="87"/>
                    <a:pt x="254" y="110"/>
                  </a:cubicBezTo>
                  <a:cubicBezTo>
                    <a:pt x="254" y="133"/>
                    <a:pt x="248" y="152"/>
                    <a:pt x="238" y="169"/>
                  </a:cubicBezTo>
                  <a:cubicBezTo>
                    <a:pt x="227" y="185"/>
                    <a:pt x="211" y="199"/>
                    <a:pt x="192" y="207"/>
                  </a:cubicBezTo>
                  <a:cubicBezTo>
                    <a:pt x="172" y="216"/>
                    <a:pt x="148" y="221"/>
                    <a:pt x="121" y="221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8" y="0"/>
                    <a:pt x="172" y="4"/>
                    <a:pt x="192" y="13"/>
                  </a:cubicBezTo>
                  <a:close/>
                  <a:moveTo>
                    <a:pt x="165" y="149"/>
                  </a:moveTo>
                  <a:cubicBezTo>
                    <a:pt x="177" y="140"/>
                    <a:pt x="182" y="127"/>
                    <a:pt x="182" y="110"/>
                  </a:cubicBezTo>
                  <a:cubicBezTo>
                    <a:pt x="182" y="93"/>
                    <a:pt x="177" y="80"/>
                    <a:pt x="165" y="71"/>
                  </a:cubicBezTo>
                  <a:cubicBezTo>
                    <a:pt x="154" y="62"/>
                    <a:pt x="138" y="57"/>
                    <a:pt x="117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38" y="163"/>
                    <a:pt x="154" y="158"/>
                    <a:pt x="165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0"/>
            <p:cNvSpPr>
              <a:spLocks noEditPoints="1"/>
            </p:cNvSpPr>
            <p:nvPr userDrawn="1"/>
          </p:nvSpPr>
          <p:spPr bwMode="auto">
            <a:xfrm>
              <a:off x="1222375" y="509588"/>
              <a:ext cx="142875" cy="131762"/>
            </a:xfrm>
            <a:custGeom>
              <a:avLst/>
              <a:gdLst>
                <a:gd name="T0" fmla="*/ 63 w 259"/>
                <a:gd name="T1" fmla="*/ 226 h 241"/>
                <a:gd name="T2" fmla="*/ 17 w 259"/>
                <a:gd name="T3" fmla="*/ 183 h 241"/>
                <a:gd name="T4" fmla="*/ 0 w 259"/>
                <a:gd name="T5" fmla="*/ 120 h 241"/>
                <a:gd name="T6" fmla="*/ 17 w 259"/>
                <a:gd name="T7" fmla="*/ 58 h 241"/>
                <a:gd name="T8" fmla="*/ 63 w 259"/>
                <a:gd name="T9" fmla="*/ 15 h 241"/>
                <a:gd name="T10" fmla="*/ 130 w 259"/>
                <a:gd name="T11" fmla="*/ 0 h 241"/>
                <a:gd name="T12" fmla="*/ 196 w 259"/>
                <a:gd name="T13" fmla="*/ 15 h 241"/>
                <a:gd name="T14" fmla="*/ 242 w 259"/>
                <a:gd name="T15" fmla="*/ 58 h 241"/>
                <a:gd name="T16" fmla="*/ 259 w 259"/>
                <a:gd name="T17" fmla="*/ 120 h 241"/>
                <a:gd name="T18" fmla="*/ 242 w 259"/>
                <a:gd name="T19" fmla="*/ 183 h 241"/>
                <a:gd name="T20" fmla="*/ 196 w 259"/>
                <a:gd name="T21" fmla="*/ 226 h 241"/>
                <a:gd name="T22" fmla="*/ 130 w 259"/>
                <a:gd name="T23" fmla="*/ 241 h 241"/>
                <a:gd name="T24" fmla="*/ 63 w 259"/>
                <a:gd name="T25" fmla="*/ 226 h 241"/>
                <a:gd name="T26" fmla="*/ 173 w 259"/>
                <a:gd name="T27" fmla="*/ 168 h 241"/>
                <a:gd name="T28" fmla="*/ 189 w 259"/>
                <a:gd name="T29" fmla="*/ 120 h 241"/>
                <a:gd name="T30" fmla="*/ 173 w 259"/>
                <a:gd name="T31" fmla="*/ 73 h 241"/>
                <a:gd name="T32" fmla="*/ 129 w 259"/>
                <a:gd name="T33" fmla="*/ 55 h 241"/>
                <a:gd name="T34" fmla="*/ 86 w 259"/>
                <a:gd name="T35" fmla="*/ 73 h 241"/>
                <a:gd name="T36" fmla="*/ 69 w 259"/>
                <a:gd name="T37" fmla="*/ 120 h 241"/>
                <a:gd name="T38" fmla="*/ 86 w 259"/>
                <a:gd name="T39" fmla="*/ 168 h 241"/>
                <a:gd name="T40" fmla="*/ 129 w 259"/>
                <a:gd name="T41" fmla="*/ 185 h 241"/>
                <a:gd name="T42" fmla="*/ 173 w 259"/>
                <a:gd name="T43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6" y="164"/>
                    <a:pt x="0" y="143"/>
                    <a:pt x="0" y="120"/>
                  </a:cubicBezTo>
                  <a:cubicBezTo>
                    <a:pt x="0" y="97"/>
                    <a:pt x="6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6" y="15"/>
                  </a:cubicBezTo>
                  <a:cubicBezTo>
                    <a:pt x="216" y="26"/>
                    <a:pt x="231" y="40"/>
                    <a:pt x="242" y="58"/>
                  </a:cubicBezTo>
                  <a:cubicBezTo>
                    <a:pt x="253" y="77"/>
                    <a:pt x="259" y="97"/>
                    <a:pt x="259" y="120"/>
                  </a:cubicBezTo>
                  <a:cubicBezTo>
                    <a:pt x="259" y="143"/>
                    <a:pt x="253" y="164"/>
                    <a:pt x="242" y="183"/>
                  </a:cubicBezTo>
                  <a:cubicBezTo>
                    <a:pt x="231" y="201"/>
                    <a:pt x="215" y="215"/>
                    <a:pt x="196" y="226"/>
                  </a:cubicBezTo>
                  <a:cubicBezTo>
                    <a:pt x="177" y="236"/>
                    <a:pt x="154" y="241"/>
                    <a:pt x="130" y="241"/>
                  </a:cubicBezTo>
                  <a:cubicBezTo>
                    <a:pt x="105" y="241"/>
                    <a:pt x="83" y="236"/>
                    <a:pt x="63" y="226"/>
                  </a:cubicBezTo>
                  <a:close/>
                  <a:moveTo>
                    <a:pt x="173" y="168"/>
                  </a:moveTo>
                  <a:cubicBezTo>
                    <a:pt x="184" y="156"/>
                    <a:pt x="189" y="140"/>
                    <a:pt x="189" y="120"/>
                  </a:cubicBezTo>
                  <a:cubicBezTo>
                    <a:pt x="189" y="100"/>
                    <a:pt x="184" y="85"/>
                    <a:pt x="173" y="73"/>
                  </a:cubicBezTo>
                  <a:cubicBezTo>
                    <a:pt x="161" y="61"/>
                    <a:pt x="147" y="55"/>
                    <a:pt x="129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5" y="84"/>
                    <a:pt x="69" y="100"/>
                    <a:pt x="69" y="120"/>
                  </a:cubicBezTo>
                  <a:cubicBezTo>
                    <a:pt x="69" y="140"/>
                    <a:pt x="75" y="156"/>
                    <a:pt x="86" y="168"/>
                  </a:cubicBezTo>
                  <a:cubicBezTo>
                    <a:pt x="97" y="180"/>
                    <a:pt x="112" y="185"/>
                    <a:pt x="129" y="185"/>
                  </a:cubicBezTo>
                  <a:cubicBezTo>
                    <a:pt x="147" y="185"/>
                    <a:pt x="161" y="180"/>
                    <a:pt x="173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1376363" y="509588"/>
              <a:ext cx="128588" cy="131762"/>
            </a:xfrm>
            <a:custGeom>
              <a:avLst/>
              <a:gdLst>
                <a:gd name="T0" fmla="*/ 63 w 236"/>
                <a:gd name="T1" fmla="*/ 226 h 241"/>
                <a:gd name="T2" fmla="*/ 17 w 236"/>
                <a:gd name="T3" fmla="*/ 183 h 241"/>
                <a:gd name="T4" fmla="*/ 0 w 236"/>
                <a:gd name="T5" fmla="*/ 120 h 241"/>
                <a:gd name="T6" fmla="*/ 17 w 236"/>
                <a:gd name="T7" fmla="*/ 58 h 241"/>
                <a:gd name="T8" fmla="*/ 63 w 236"/>
                <a:gd name="T9" fmla="*/ 15 h 241"/>
                <a:gd name="T10" fmla="*/ 131 w 236"/>
                <a:gd name="T11" fmla="*/ 0 h 241"/>
                <a:gd name="T12" fmla="*/ 196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6 w 236"/>
                <a:gd name="T21" fmla="*/ 73 h 241"/>
                <a:gd name="T22" fmla="*/ 68 w 236"/>
                <a:gd name="T23" fmla="*/ 120 h 241"/>
                <a:gd name="T24" fmla="*/ 86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6 w 236"/>
                <a:gd name="T33" fmla="*/ 225 h 241"/>
                <a:gd name="T34" fmla="*/ 131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6" y="0"/>
                    <a:pt x="131" y="0"/>
                  </a:cubicBezTo>
                  <a:cubicBezTo>
                    <a:pt x="156" y="0"/>
                    <a:pt x="177" y="5"/>
                    <a:pt x="196" y="15"/>
                  </a:cubicBezTo>
                  <a:cubicBezTo>
                    <a:pt x="214" y="26"/>
                    <a:pt x="228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1" y="66"/>
                    <a:pt x="153" y="55"/>
                    <a:pt x="130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6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8" y="200"/>
                    <a:pt x="214" y="215"/>
                    <a:pt x="196" y="225"/>
                  </a:cubicBezTo>
                  <a:cubicBezTo>
                    <a:pt x="177" y="236"/>
                    <a:pt x="156" y="241"/>
                    <a:pt x="131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1512888" y="511175"/>
              <a:ext cx="111125" cy="128587"/>
            </a:xfrm>
            <a:custGeom>
              <a:avLst/>
              <a:gdLst>
                <a:gd name="T0" fmla="*/ 70 w 70"/>
                <a:gd name="T1" fmla="*/ 19 h 81"/>
                <a:gd name="T2" fmla="*/ 47 w 70"/>
                <a:gd name="T3" fmla="*/ 19 h 81"/>
                <a:gd name="T4" fmla="*/ 47 w 70"/>
                <a:gd name="T5" fmla="*/ 81 h 81"/>
                <a:gd name="T6" fmla="*/ 23 w 70"/>
                <a:gd name="T7" fmla="*/ 81 h 81"/>
                <a:gd name="T8" fmla="*/ 23 w 70"/>
                <a:gd name="T9" fmla="*/ 19 h 81"/>
                <a:gd name="T10" fmla="*/ 0 w 70"/>
                <a:gd name="T11" fmla="*/ 19 h 81"/>
                <a:gd name="T12" fmla="*/ 0 w 70"/>
                <a:gd name="T13" fmla="*/ 0 h 81"/>
                <a:gd name="T14" fmla="*/ 70 w 70"/>
                <a:gd name="T15" fmla="*/ 0 h 81"/>
                <a:gd name="T16" fmla="*/ 70 w 70"/>
                <a:gd name="T17" fmla="*/ 19 h 81"/>
                <a:gd name="T18" fmla="*/ 70 w 70"/>
                <a:gd name="T19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70" y="19"/>
                  </a:moveTo>
                  <a:lnTo>
                    <a:pt x="47" y="19"/>
                  </a:lnTo>
                  <a:lnTo>
                    <a:pt x="47" y="81"/>
                  </a:lnTo>
                  <a:lnTo>
                    <a:pt x="23" y="81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3"/>
            <p:cNvSpPr>
              <a:spLocks noEditPoints="1"/>
            </p:cNvSpPr>
            <p:nvPr userDrawn="1"/>
          </p:nvSpPr>
          <p:spPr bwMode="auto">
            <a:xfrm>
              <a:off x="1633538" y="465138"/>
              <a:ext cx="211138" cy="182562"/>
            </a:xfrm>
            <a:custGeom>
              <a:avLst/>
              <a:gdLst>
                <a:gd name="T0" fmla="*/ 344 w 385"/>
                <a:gd name="T1" fmla="*/ 260 h 332"/>
                <a:gd name="T2" fmla="*/ 225 w 385"/>
                <a:gd name="T3" fmla="*/ 298 h 332"/>
                <a:gd name="T4" fmla="*/ 225 w 385"/>
                <a:gd name="T5" fmla="*/ 332 h 332"/>
                <a:gd name="T6" fmla="*/ 160 w 385"/>
                <a:gd name="T7" fmla="*/ 332 h 332"/>
                <a:gd name="T8" fmla="*/ 160 w 385"/>
                <a:gd name="T9" fmla="*/ 298 h 332"/>
                <a:gd name="T10" fmla="*/ 41 w 385"/>
                <a:gd name="T11" fmla="*/ 259 h 332"/>
                <a:gd name="T12" fmla="*/ 0 w 385"/>
                <a:gd name="T13" fmla="*/ 164 h 332"/>
                <a:gd name="T14" fmla="*/ 41 w 385"/>
                <a:gd name="T15" fmla="*/ 70 h 332"/>
                <a:gd name="T16" fmla="*/ 160 w 385"/>
                <a:gd name="T17" fmla="*/ 31 h 332"/>
                <a:gd name="T18" fmla="*/ 160 w 385"/>
                <a:gd name="T19" fmla="*/ 0 h 332"/>
                <a:gd name="T20" fmla="*/ 225 w 385"/>
                <a:gd name="T21" fmla="*/ 0 h 332"/>
                <a:gd name="T22" fmla="*/ 225 w 385"/>
                <a:gd name="T23" fmla="*/ 31 h 332"/>
                <a:gd name="T24" fmla="*/ 344 w 385"/>
                <a:gd name="T25" fmla="*/ 70 h 332"/>
                <a:gd name="T26" fmla="*/ 385 w 385"/>
                <a:gd name="T27" fmla="*/ 164 h 332"/>
                <a:gd name="T28" fmla="*/ 344 w 385"/>
                <a:gd name="T29" fmla="*/ 259 h 332"/>
                <a:gd name="T30" fmla="*/ 344 w 385"/>
                <a:gd name="T31" fmla="*/ 260 h 332"/>
                <a:gd name="T32" fmla="*/ 160 w 385"/>
                <a:gd name="T33" fmla="*/ 243 h 332"/>
                <a:gd name="T34" fmla="*/ 160 w 385"/>
                <a:gd name="T35" fmla="*/ 86 h 332"/>
                <a:gd name="T36" fmla="*/ 91 w 385"/>
                <a:gd name="T37" fmla="*/ 110 h 332"/>
                <a:gd name="T38" fmla="*/ 68 w 385"/>
                <a:gd name="T39" fmla="*/ 164 h 332"/>
                <a:gd name="T40" fmla="*/ 160 w 385"/>
                <a:gd name="T41" fmla="*/ 243 h 332"/>
                <a:gd name="T42" fmla="*/ 294 w 385"/>
                <a:gd name="T43" fmla="*/ 219 h 332"/>
                <a:gd name="T44" fmla="*/ 317 w 385"/>
                <a:gd name="T45" fmla="*/ 164 h 332"/>
                <a:gd name="T46" fmla="*/ 225 w 385"/>
                <a:gd name="T47" fmla="*/ 87 h 332"/>
                <a:gd name="T48" fmla="*/ 225 w 385"/>
                <a:gd name="T49" fmla="*/ 243 h 332"/>
                <a:gd name="T50" fmla="*/ 294 w 385"/>
                <a:gd name="T5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32">
                  <a:moveTo>
                    <a:pt x="344" y="260"/>
                  </a:moveTo>
                  <a:cubicBezTo>
                    <a:pt x="316" y="283"/>
                    <a:pt x="277" y="295"/>
                    <a:pt x="225" y="298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08" y="295"/>
                    <a:pt x="69" y="282"/>
                    <a:pt x="41" y="259"/>
                  </a:cubicBezTo>
                  <a:cubicBezTo>
                    <a:pt x="13" y="236"/>
                    <a:pt x="0" y="204"/>
                    <a:pt x="0" y="164"/>
                  </a:cubicBezTo>
                  <a:cubicBezTo>
                    <a:pt x="0" y="125"/>
                    <a:pt x="13" y="93"/>
                    <a:pt x="41" y="70"/>
                  </a:cubicBezTo>
                  <a:cubicBezTo>
                    <a:pt x="69" y="47"/>
                    <a:pt x="108" y="34"/>
                    <a:pt x="160" y="3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77" y="34"/>
                    <a:pt x="316" y="47"/>
                    <a:pt x="344" y="70"/>
                  </a:cubicBezTo>
                  <a:cubicBezTo>
                    <a:pt x="371" y="93"/>
                    <a:pt x="385" y="124"/>
                    <a:pt x="385" y="164"/>
                  </a:cubicBezTo>
                  <a:cubicBezTo>
                    <a:pt x="385" y="204"/>
                    <a:pt x="371" y="236"/>
                    <a:pt x="344" y="259"/>
                  </a:cubicBezTo>
                  <a:lnTo>
                    <a:pt x="344" y="260"/>
                  </a:lnTo>
                  <a:close/>
                  <a:moveTo>
                    <a:pt x="160" y="243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29" y="89"/>
                    <a:pt x="106" y="97"/>
                    <a:pt x="91" y="110"/>
                  </a:cubicBezTo>
                  <a:cubicBezTo>
                    <a:pt x="76" y="122"/>
                    <a:pt x="68" y="140"/>
                    <a:pt x="68" y="164"/>
                  </a:cubicBezTo>
                  <a:cubicBezTo>
                    <a:pt x="68" y="210"/>
                    <a:pt x="99" y="236"/>
                    <a:pt x="160" y="243"/>
                  </a:cubicBezTo>
                  <a:close/>
                  <a:moveTo>
                    <a:pt x="294" y="219"/>
                  </a:moveTo>
                  <a:cubicBezTo>
                    <a:pt x="309" y="206"/>
                    <a:pt x="317" y="188"/>
                    <a:pt x="317" y="164"/>
                  </a:cubicBezTo>
                  <a:cubicBezTo>
                    <a:pt x="317" y="117"/>
                    <a:pt x="287" y="92"/>
                    <a:pt x="225" y="87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56" y="240"/>
                    <a:pt x="279" y="232"/>
                    <a:pt x="294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1865313" y="511175"/>
              <a:ext cx="130175" cy="128587"/>
            </a:xfrm>
            <a:custGeom>
              <a:avLst/>
              <a:gdLst>
                <a:gd name="T0" fmla="*/ 0 w 82"/>
                <a:gd name="T1" fmla="*/ 0 h 81"/>
                <a:gd name="T2" fmla="*/ 23 w 82"/>
                <a:gd name="T3" fmla="*/ 0 h 81"/>
                <a:gd name="T4" fmla="*/ 23 w 82"/>
                <a:gd name="T5" fmla="*/ 48 h 81"/>
                <a:gd name="T6" fmla="*/ 60 w 82"/>
                <a:gd name="T7" fmla="*/ 0 h 81"/>
                <a:gd name="T8" fmla="*/ 82 w 82"/>
                <a:gd name="T9" fmla="*/ 0 h 81"/>
                <a:gd name="T10" fmla="*/ 82 w 82"/>
                <a:gd name="T11" fmla="*/ 81 h 81"/>
                <a:gd name="T12" fmla="*/ 58 w 82"/>
                <a:gd name="T13" fmla="*/ 81 h 81"/>
                <a:gd name="T14" fmla="*/ 58 w 82"/>
                <a:gd name="T15" fmla="*/ 34 h 81"/>
                <a:gd name="T16" fmla="*/ 21 w 82"/>
                <a:gd name="T17" fmla="*/ 81 h 81"/>
                <a:gd name="T18" fmla="*/ 0 w 82"/>
                <a:gd name="T19" fmla="*/ 81 h 81"/>
                <a:gd name="T20" fmla="*/ 0 w 82"/>
                <a:gd name="T21" fmla="*/ 0 h 81"/>
                <a:gd name="T22" fmla="*/ 0 w 82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3" y="0"/>
                  </a:lnTo>
                  <a:lnTo>
                    <a:pt x="23" y="48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81"/>
                  </a:lnTo>
                  <a:lnTo>
                    <a:pt x="58" y="81"/>
                  </a:lnTo>
                  <a:lnTo>
                    <a:pt x="58" y="34"/>
                  </a:lnTo>
                  <a:lnTo>
                    <a:pt x="21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5"/>
            <p:cNvSpPr>
              <a:spLocks/>
            </p:cNvSpPr>
            <p:nvPr userDrawn="1"/>
          </p:nvSpPr>
          <p:spPr bwMode="auto">
            <a:xfrm>
              <a:off x="2024063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4 w 80"/>
                <a:gd name="T3" fmla="*/ 0 h 81"/>
                <a:gd name="T4" fmla="*/ 24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4 w 80"/>
                <a:gd name="T19" fmla="*/ 51 h 81"/>
                <a:gd name="T20" fmla="*/ 24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4" y="51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6"/>
            <p:cNvSpPr>
              <a:spLocks/>
            </p:cNvSpPr>
            <p:nvPr userDrawn="1"/>
          </p:nvSpPr>
          <p:spPr bwMode="auto">
            <a:xfrm>
              <a:off x="2312988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3 w 80"/>
                <a:gd name="T3" fmla="*/ 0 h 81"/>
                <a:gd name="T4" fmla="*/ 23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3 w 80"/>
                <a:gd name="T19" fmla="*/ 51 h 81"/>
                <a:gd name="T20" fmla="*/ 23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3" y="51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7"/>
            <p:cNvSpPr>
              <a:spLocks/>
            </p:cNvSpPr>
            <p:nvPr userDrawn="1"/>
          </p:nvSpPr>
          <p:spPr bwMode="auto">
            <a:xfrm>
              <a:off x="2459038" y="509588"/>
              <a:ext cx="130175" cy="131762"/>
            </a:xfrm>
            <a:custGeom>
              <a:avLst/>
              <a:gdLst>
                <a:gd name="T0" fmla="*/ 63 w 236"/>
                <a:gd name="T1" fmla="*/ 226 h 241"/>
                <a:gd name="T2" fmla="*/ 16 w 236"/>
                <a:gd name="T3" fmla="*/ 183 h 241"/>
                <a:gd name="T4" fmla="*/ 0 w 236"/>
                <a:gd name="T5" fmla="*/ 120 h 241"/>
                <a:gd name="T6" fmla="*/ 16 w 236"/>
                <a:gd name="T7" fmla="*/ 58 h 241"/>
                <a:gd name="T8" fmla="*/ 63 w 236"/>
                <a:gd name="T9" fmla="*/ 15 h 241"/>
                <a:gd name="T10" fmla="*/ 130 w 236"/>
                <a:gd name="T11" fmla="*/ 0 h 241"/>
                <a:gd name="T12" fmla="*/ 195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5 w 236"/>
                <a:gd name="T21" fmla="*/ 73 h 241"/>
                <a:gd name="T22" fmla="*/ 68 w 236"/>
                <a:gd name="T23" fmla="*/ 120 h 241"/>
                <a:gd name="T24" fmla="*/ 85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5 w 236"/>
                <a:gd name="T33" fmla="*/ 225 h 241"/>
                <a:gd name="T34" fmla="*/ 130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7" y="201"/>
                    <a:pt x="16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6" y="58"/>
                  </a:cubicBezTo>
                  <a:cubicBezTo>
                    <a:pt x="27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5" y="15"/>
                  </a:cubicBezTo>
                  <a:cubicBezTo>
                    <a:pt x="214" y="26"/>
                    <a:pt x="227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0" y="66"/>
                    <a:pt x="153" y="55"/>
                    <a:pt x="130" y="55"/>
                  </a:cubicBezTo>
                  <a:cubicBezTo>
                    <a:pt x="112" y="55"/>
                    <a:pt x="97" y="61"/>
                    <a:pt x="85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5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7" y="200"/>
                    <a:pt x="214" y="215"/>
                    <a:pt x="195" y="225"/>
                  </a:cubicBezTo>
                  <a:cubicBezTo>
                    <a:pt x="177" y="236"/>
                    <a:pt x="155" y="241"/>
                    <a:pt x="130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8"/>
            <p:cNvSpPr>
              <a:spLocks noEditPoints="1"/>
            </p:cNvSpPr>
            <p:nvPr userDrawn="1"/>
          </p:nvSpPr>
          <p:spPr bwMode="auto">
            <a:xfrm>
              <a:off x="2171700" y="509588"/>
              <a:ext cx="117475" cy="131762"/>
            </a:xfrm>
            <a:custGeom>
              <a:avLst/>
              <a:gdLst>
                <a:gd name="T0" fmla="*/ 185 w 214"/>
                <a:gd name="T1" fmla="*/ 26 h 241"/>
                <a:gd name="T2" fmla="*/ 101 w 214"/>
                <a:gd name="T3" fmla="*/ 0 h 241"/>
                <a:gd name="T4" fmla="*/ 46 w 214"/>
                <a:gd name="T5" fmla="*/ 7 h 241"/>
                <a:gd name="T6" fmla="*/ 8 w 214"/>
                <a:gd name="T7" fmla="*/ 22 h 241"/>
                <a:gd name="T8" fmla="*/ 32 w 214"/>
                <a:gd name="T9" fmla="*/ 70 h 241"/>
                <a:gd name="T10" fmla="*/ 55 w 214"/>
                <a:gd name="T11" fmla="*/ 60 h 241"/>
                <a:gd name="T12" fmla="*/ 92 w 214"/>
                <a:gd name="T13" fmla="*/ 54 h 241"/>
                <a:gd name="T14" fmla="*/ 133 w 214"/>
                <a:gd name="T15" fmla="*/ 66 h 241"/>
                <a:gd name="T16" fmla="*/ 145 w 214"/>
                <a:gd name="T17" fmla="*/ 92 h 241"/>
                <a:gd name="T18" fmla="*/ 145 w 214"/>
                <a:gd name="T19" fmla="*/ 100 h 241"/>
                <a:gd name="T20" fmla="*/ 101 w 214"/>
                <a:gd name="T21" fmla="*/ 100 h 241"/>
                <a:gd name="T22" fmla="*/ 25 w 214"/>
                <a:gd name="T23" fmla="*/ 118 h 241"/>
                <a:gd name="T24" fmla="*/ 0 w 214"/>
                <a:gd name="T25" fmla="*/ 170 h 241"/>
                <a:gd name="T26" fmla="*/ 11 w 214"/>
                <a:gd name="T27" fmla="*/ 206 h 241"/>
                <a:gd name="T28" fmla="*/ 41 w 214"/>
                <a:gd name="T29" fmla="*/ 232 h 241"/>
                <a:gd name="T30" fmla="*/ 88 w 214"/>
                <a:gd name="T31" fmla="*/ 241 h 241"/>
                <a:gd name="T32" fmla="*/ 151 w 214"/>
                <a:gd name="T33" fmla="*/ 219 h 241"/>
                <a:gd name="T34" fmla="*/ 151 w 214"/>
                <a:gd name="T35" fmla="*/ 223 h 241"/>
                <a:gd name="T36" fmla="*/ 151 w 214"/>
                <a:gd name="T37" fmla="*/ 237 h 241"/>
                <a:gd name="T38" fmla="*/ 214 w 214"/>
                <a:gd name="T39" fmla="*/ 237 h 241"/>
                <a:gd name="T40" fmla="*/ 214 w 214"/>
                <a:gd name="T41" fmla="*/ 103 h 241"/>
                <a:gd name="T42" fmla="*/ 185 w 214"/>
                <a:gd name="T43" fmla="*/ 25 h 241"/>
                <a:gd name="T44" fmla="*/ 185 w 214"/>
                <a:gd name="T45" fmla="*/ 26 h 241"/>
                <a:gd name="T46" fmla="*/ 135 w 214"/>
                <a:gd name="T47" fmla="*/ 187 h 241"/>
                <a:gd name="T48" fmla="*/ 104 w 214"/>
                <a:gd name="T49" fmla="*/ 195 h 241"/>
                <a:gd name="T50" fmla="*/ 76 w 214"/>
                <a:gd name="T51" fmla="*/ 188 h 241"/>
                <a:gd name="T52" fmla="*/ 66 w 214"/>
                <a:gd name="T53" fmla="*/ 167 h 241"/>
                <a:gd name="T54" fmla="*/ 108 w 214"/>
                <a:gd name="T55" fmla="*/ 139 h 241"/>
                <a:gd name="T56" fmla="*/ 147 w 214"/>
                <a:gd name="T57" fmla="*/ 139 h 241"/>
                <a:gd name="T58" fmla="*/ 148 w 214"/>
                <a:gd name="T59" fmla="*/ 176 h 241"/>
                <a:gd name="T60" fmla="*/ 135 w 214"/>
                <a:gd name="T61" fmla="*/ 18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41">
                  <a:moveTo>
                    <a:pt x="185" y="26"/>
                  </a:moveTo>
                  <a:cubicBezTo>
                    <a:pt x="165" y="8"/>
                    <a:pt x="137" y="0"/>
                    <a:pt x="101" y="0"/>
                  </a:cubicBezTo>
                  <a:cubicBezTo>
                    <a:pt x="82" y="0"/>
                    <a:pt x="64" y="2"/>
                    <a:pt x="46" y="7"/>
                  </a:cubicBezTo>
                  <a:cubicBezTo>
                    <a:pt x="32" y="11"/>
                    <a:pt x="19" y="16"/>
                    <a:pt x="8" y="2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9" y="66"/>
                    <a:pt x="46" y="62"/>
                    <a:pt x="55" y="60"/>
                  </a:cubicBezTo>
                  <a:cubicBezTo>
                    <a:pt x="67" y="56"/>
                    <a:pt x="79" y="54"/>
                    <a:pt x="92" y="54"/>
                  </a:cubicBezTo>
                  <a:cubicBezTo>
                    <a:pt x="110" y="54"/>
                    <a:pt x="124" y="58"/>
                    <a:pt x="133" y="66"/>
                  </a:cubicBezTo>
                  <a:cubicBezTo>
                    <a:pt x="140" y="72"/>
                    <a:pt x="144" y="81"/>
                    <a:pt x="145" y="92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66" y="100"/>
                    <a:pt x="41" y="106"/>
                    <a:pt x="25" y="118"/>
                  </a:cubicBezTo>
                  <a:cubicBezTo>
                    <a:pt x="8" y="131"/>
                    <a:pt x="0" y="148"/>
                    <a:pt x="0" y="170"/>
                  </a:cubicBezTo>
                  <a:cubicBezTo>
                    <a:pt x="0" y="184"/>
                    <a:pt x="4" y="196"/>
                    <a:pt x="11" y="206"/>
                  </a:cubicBezTo>
                  <a:cubicBezTo>
                    <a:pt x="17" y="217"/>
                    <a:pt x="28" y="226"/>
                    <a:pt x="41" y="232"/>
                  </a:cubicBezTo>
                  <a:cubicBezTo>
                    <a:pt x="54" y="238"/>
                    <a:pt x="70" y="241"/>
                    <a:pt x="88" y="241"/>
                  </a:cubicBezTo>
                  <a:cubicBezTo>
                    <a:pt x="116" y="241"/>
                    <a:pt x="137" y="233"/>
                    <a:pt x="151" y="219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37"/>
                    <a:pt x="151" y="237"/>
                    <a:pt x="151" y="237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69"/>
                    <a:pt x="205" y="43"/>
                    <a:pt x="185" y="25"/>
                  </a:cubicBezTo>
                  <a:lnTo>
                    <a:pt x="185" y="26"/>
                  </a:lnTo>
                  <a:close/>
                  <a:moveTo>
                    <a:pt x="135" y="187"/>
                  </a:moveTo>
                  <a:cubicBezTo>
                    <a:pt x="126" y="193"/>
                    <a:pt x="116" y="195"/>
                    <a:pt x="104" y="195"/>
                  </a:cubicBezTo>
                  <a:cubicBezTo>
                    <a:pt x="92" y="195"/>
                    <a:pt x="83" y="193"/>
                    <a:pt x="76" y="188"/>
                  </a:cubicBezTo>
                  <a:cubicBezTo>
                    <a:pt x="69" y="183"/>
                    <a:pt x="66" y="176"/>
                    <a:pt x="66" y="167"/>
                  </a:cubicBezTo>
                  <a:cubicBezTo>
                    <a:pt x="66" y="149"/>
                    <a:pt x="80" y="139"/>
                    <a:pt x="10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80"/>
                    <a:pt x="140" y="185"/>
                    <a:pt x="135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3222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зелёный без рисун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38" y="1311275"/>
            <a:ext cx="6981949" cy="1728788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999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358775" y="376238"/>
            <a:ext cx="2230438" cy="366712"/>
            <a:chOff x="358775" y="376238"/>
            <a:chExt cx="2230438" cy="366712"/>
          </a:xfrm>
        </p:grpSpPr>
        <p:sp>
          <p:nvSpPr>
            <p:cNvPr id="30" name="Freeform 5"/>
            <p:cNvSpPr>
              <a:spLocks/>
            </p:cNvSpPr>
            <p:nvPr userDrawn="1"/>
          </p:nvSpPr>
          <p:spPr bwMode="auto">
            <a:xfrm>
              <a:off x="358775" y="376238"/>
              <a:ext cx="128588" cy="360362"/>
            </a:xfrm>
            <a:custGeom>
              <a:avLst/>
              <a:gdLst>
                <a:gd name="T0" fmla="*/ 118 w 235"/>
                <a:gd name="T1" fmla="*/ 0 h 654"/>
                <a:gd name="T2" fmla="*/ 0 w 235"/>
                <a:gd name="T3" fmla="*/ 118 h 654"/>
                <a:gd name="T4" fmla="*/ 0 w 235"/>
                <a:gd name="T5" fmla="*/ 537 h 654"/>
                <a:gd name="T6" fmla="*/ 118 w 235"/>
                <a:gd name="T7" fmla="*/ 654 h 654"/>
                <a:gd name="T8" fmla="*/ 235 w 235"/>
                <a:gd name="T9" fmla="*/ 537 h 654"/>
                <a:gd name="T10" fmla="*/ 235 w 235"/>
                <a:gd name="T11" fmla="*/ 118 h 654"/>
                <a:gd name="T12" fmla="*/ 118 w 235"/>
                <a:gd name="T13" fmla="*/ 1 h 654"/>
                <a:gd name="T14" fmla="*/ 118 w 235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4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4"/>
                    <a:pt x="118" y="654"/>
                  </a:cubicBezTo>
                  <a:cubicBezTo>
                    <a:pt x="182" y="654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6"/>
            <p:cNvSpPr>
              <a:spLocks noChangeArrowheads="1"/>
            </p:cNvSpPr>
            <p:nvPr userDrawn="1"/>
          </p:nvSpPr>
          <p:spPr bwMode="auto">
            <a:xfrm>
              <a:off x="731838" y="587375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7"/>
            <p:cNvSpPr>
              <a:spLocks noChangeArrowheads="1"/>
            </p:cNvSpPr>
            <p:nvPr userDrawn="1"/>
          </p:nvSpPr>
          <p:spPr bwMode="auto">
            <a:xfrm>
              <a:off x="504825" y="376238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508000" y="376238"/>
              <a:ext cx="363538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2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2"/>
                    <a:pt x="46" y="452"/>
                    <a:pt x="46" y="452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4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9"/>
            <p:cNvSpPr>
              <a:spLocks noEditPoints="1"/>
            </p:cNvSpPr>
            <p:nvPr userDrawn="1"/>
          </p:nvSpPr>
          <p:spPr bwMode="auto">
            <a:xfrm>
              <a:off x="1074738" y="473075"/>
              <a:ext cx="139700" cy="166687"/>
            </a:xfrm>
            <a:custGeom>
              <a:avLst/>
              <a:gdLst>
                <a:gd name="T0" fmla="*/ 192 w 254"/>
                <a:gd name="T1" fmla="*/ 13 h 304"/>
                <a:gd name="T2" fmla="*/ 238 w 254"/>
                <a:gd name="T3" fmla="*/ 51 h 304"/>
                <a:gd name="T4" fmla="*/ 254 w 254"/>
                <a:gd name="T5" fmla="*/ 110 h 304"/>
                <a:gd name="T6" fmla="*/ 238 w 254"/>
                <a:gd name="T7" fmla="*/ 169 h 304"/>
                <a:gd name="T8" fmla="*/ 192 w 254"/>
                <a:gd name="T9" fmla="*/ 207 h 304"/>
                <a:gd name="T10" fmla="*/ 121 w 254"/>
                <a:gd name="T11" fmla="*/ 221 h 304"/>
                <a:gd name="T12" fmla="*/ 71 w 254"/>
                <a:gd name="T13" fmla="*/ 221 h 304"/>
                <a:gd name="T14" fmla="*/ 71 w 254"/>
                <a:gd name="T15" fmla="*/ 304 h 304"/>
                <a:gd name="T16" fmla="*/ 0 w 254"/>
                <a:gd name="T17" fmla="*/ 304 h 304"/>
                <a:gd name="T18" fmla="*/ 0 w 254"/>
                <a:gd name="T19" fmla="*/ 0 h 304"/>
                <a:gd name="T20" fmla="*/ 121 w 254"/>
                <a:gd name="T21" fmla="*/ 0 h 304"/>
                <a:gd name="T22" fmla="*/ 192 w 254"/>
                <a:gd name="T23" fmla="*/ 13 h 304"/>
                <a:gd name="T24" fmla="*/ 165 w 254"/>
                <a:gd name="T25" fmla="*/ 149 h 304"/>
                <a:gd name="T26" fmla="*/ 182 w 254"/>
                <a:gd name="T27" fmla="*/ 110 h 304"/>
                <a:gd name="T28" fmla="*/ 165 w 254"/>
                <a:gd name="T29" fmla="*/ 71 h 304"/>
                <a:gd name="T30" fmla="*/ 117 w 254"/>
                <a:gd name="T31" fmla="*/ 57 h 304"/>
                <a:gd name="T32" fmla="*/ 71 w 254"/>
                <a:gd name="T33" fmla="*/ 57 h 304"/>
                <a:gd name="T34" fmla="*/ 71 w 254"/>
                <a:gd name="T35" fmla="*/ 163 h 304"/>
                <a:gd name="T36" fmla="*/ 117 w 254"/>
                <a:gd name="T37" fmla="*/ 163 h 304"/>
                <a:gd name="T38" fmla="*/ 165 w 254"/>
                <a:gd name="T39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04">
                  <a:moveTo>
                    <a:pt x="192" y="13"/>
                  </a:moveTo>
                  <a:cubicBezTo>
                    <a:pt x="211" y="22"/>
                    <a:pt x="227" y="35"/>
                    <a:pt x="238" y="51"/>
                  </a:cubicBezTo>
                  <a:cubicBezTo>
                    <a:pt x="248" y="68"/>
                    <a:pt x="254" y="87"/>
                    <a:pt x="254" y="110"/>
                  </a:cubicBezTo>
                  <a:cubicBezTo>
                    <a:pt x="254" y="133"/>
                    <a:pt x="248" y="152"/>
                    <a:pt x="238" y="169"/>
                  </a:cubicBezTo>
                  <a:cubicBezTo>
                    <a:pt x="227" y="185"/>
                    <a:pt x="211" y="199"/>
                    <a:pt x="192" y="207"/>
                  </a:cubicBezTo>
                  <a:cubicBezTo>
                    <a:pt x="172" y="216"/>
                    <a:pt x="148" y="221"/>
                    <a:pt x="121" y="221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8" y="0"/>
                    <a:pt x="172" y="4"/>
                    <a:pt x="192" y="13"/>
                  </a:cubicBezTo>
                  <a:close/>
                  <a:moveTo>
                    <a:pt x="165" y="149"/>
                  </a:moveTo>
                  <a:cubicBezTo>
                    <a:pt x="177" y="140"/>
                    <a:pt x="182" y="127"/>
                    <a:pt x="182" y="110"/>
                  </a:cubicBezTo>
                  <a:cubicBezTo>
                    <a:pt x="182" y="93"/>
                    <a:pt x="177" y="80"/>
                    <a:pt x="165" y="71"/>
                  </a:cubicBezTo>
                  <a:cubicBezTo>
                    <a:pt x="154" y="62"/>
                    <a:pt x="138" y="57"/>
                    <a:pt x="117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38" y="163"/>
                    <a:pt x="154" y="158"/>
                    <a:pt x="165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0"/>
            <p:cNvSpPr>
              <a:spLocks noEditPoints="1"/>
            </p:cNvSpPr>
            <p:nvPr userDrawn="1"/>
          </p:nvSpPr>
          <p:spPr bwMode="auto">
            <a:xfrm>
              <a:off x="1222375" y="509588"/>
              <a:ext cx="142875" cy="131762"/>
            </a:xfrm>
            <a:custGeom>
              <a:avLst/>
              <a:gdLst>
                <a:gd name="T0" fmla="*/ 63 w 259"/>
                <a:gd name="T1" fmla="*/ 226 h 241"/>
                <a:gd name="T2" fmla="*/ 17 w 259"/>
                <a:gd name="T3" fmla="*/ 183 h 241"/>
                <a:gd name="T4" fmla="*/ 0 w 259"/>
                <a:gd name="T5" fmla="*/ 120 h 241"/>
                <a:gd name="T6" fmla="*/ 17 w 259"/>
                <a:gd name="T7" fmla="*/ 58 h 241"/>
                <a:gd name="T8" fmla="*/ 63 w 259"/>
                <a:gd name="T9" fmla="*/ 15 h 241"/>
                <a:gd name="T10" fmla="*/ 130 w 259"/>
                <a:gd name="T11" fmla="*/ 0 h 241"/>
                <a:gd name="T12" fmla="*/ 196 w 259"/>
                <a:gd name="T13" fmla="*/ 15 h 241"/>
                <a:gd name="T14" fmla="*/ 242 w 259"/>
                <a:gd name="T15" fmla="*/ 58 h 241"/>
                <a:gd name="T16" fmla="*/ 259 w 259"/>
                <a:gd name="T17" fmla="*/ 120 h 241"/>
                <a:gd name="T18" fmla="*/ 242 w 259"/>
                <a:gd name="T19" fmla="*/ 183 h 241"/>
                <a:gd name="T20" fmla="*/ 196 w 259"/>
                <a:gd name="T21" fmla="*/ 226 h 241"/>
                <a:gd name="T22" fmla="*/ 130 w 259"/>
                <a:gd name="T23" fmla="*/ 241 h 241"/>
                <a:gd name="T24" fmla="*/ 63 w 259"/>
                <a:gd name="T25" fmla="*/ 226 h 241"/>
                <a:gd name="T26" fmla="*/ 173 w 259"/>
                <a:gd name="T27" fmla="*/ 168 h 241"/>
                <a:gd name="T28" fmla="*/ 189 w 259"/>
                <a:gd name="T29" fmla="*/ 120 h 241"/>
                <a:gd name="T30" fmla="*/ 173 w 259"/>
                <a:gd name="T31" fmla="*/ 73 h 241"/>
                <a:gd name="T32" fmla="*/ 129 w 259"/>
                <a:gd name="T33" fmla="*/ 55 h 241"/>
                <a:gd name="T34" fmla="*/ 86 w 259"/>
                <a:gd name="T35" fmla="*/ 73 h 241"/>
                <a:gd name="T36" fmla="*/ 69 w 259"/>
                <a:gd name="T37" fmla="*/ 120 h 241"/>
                <a:gd name="T38" fmla="*/ 86 w 259"/>
                <a:gd name="T39" fmla="*/ 168 h 241"/>
                <a:gd name="T40" fmla="*/ 129 w 259"/>
                <a:gd name="T41" fmla="*/ 185 h 241"/>
                <a:gd name="T42" fmla="*/ 173 w 259"/>
                <a:gd name="T43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6" y="164"/>
                    <a:pt x="0" y="143"/>
                    <a:pt x="0" y="120"/>
                  </a:cubicBezTo>
                  <a:cubicBezTo>
                    <a:pt x="0" y="97"/>
                    <a:pt x="6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6" y="15"/>
                  </a:cubicBezTo>
                  <a:cubicBezTo>
                    <a:pt x="216" y="26"/>
                    <a:pt x="231" y="40"/>
                    <a:pt x="242" y="58"/>
                  </a:cubicBezTo>
                  <a:cubicBezTo>
                    <a:pt x="253" y="77"/>
                    <a:pt x="259" y="97"/>
                    <a:pt x="259" y="120"/>
                  </a:cubicBezTo>
                  <a:cubicBezTo>
                    <a:pt x="259" y="143"/>
                    <a:pt x="253" y="164"/>
                    <a:pt x="242" y="183"/>
                  </a:cubicBezTo>
                  <a:cubicBezTo>
                    <a:pt x="231" y="201"/>
                    <a:pt x="215" y="215"/>
                    <a:pt x="196" y="226"/>
                  </a:cubicBezTo>
                  <a:cubicBezTo>
                    <a:pt x="177" y="236"/>
                    <a:pt x="154" y="241"/>
                    <a:pt x="130" y="241"/>
                  </a:cubicBezTo>
                  <a:cubicBezTo>
                    <a:pt x="105" y="241"/>
                    <a:pt x="83" y="236"/>
                    <a:pt x="63" y="226"/>
                  </a:cubicBezTo>
                  <a:close/>
                  <a:moveTo>
                    <a:pt x="173" y="168"/>
                  </a:moveTo>
                  <a:cubicBezTo>
                    <a:pt x="184" y="156"/>
                    <a:pt x="189" y="140"/>
                    <a:pt x="189" y="120"/>
                  </a:cubicBezTo>
                  <a:cubicBezTo>
                    <a:pt x="189" y="100"/>
                    <a:pt x="184" y="85"/>
                    <a:pt x="173" y="73"/>
                  </a:cubicBezTo>
                  <a:cubicBezTo>
                    <a:pt x="161" y="61"/>
                    <a:pt x="147" y="55"/>
                    <a:pt x="129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5" y="84"/>
                    <a:pt x="69" y="100"/>
                    <a:pt x="69" y="120"/>
                  </a:cubicBezTo>
                  <a:cubicBezTo>
                    <a:pt x="69" y="140"/>
                    <a:pt x="75" y="156"/>
                    <a:pt x="86" y="168"/>
                  </a:cubicBezTo>
                  <a:cubicBezTo>
                    <a:pt x="97" y="180"/>
                    <a:pt x="112" y="185"/>
                    <a:pt x="129" y="185"/>
                  </a:cubicBezTo>
                  <a:cubicBezTo>
                    <a:pt x="147" y="185"/>
                    <a:pt x="161" y="180"/>
                    <a:pt x="173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1376363" y="509588"/>
              <a:ext cx="128588" cy="131762"/>
            </a:xfrm>
            <a:custGeom>
              <a:avLst/>
              <a:gdLst>
                <a:gd name="T0" fmla="*/ 63 w 236"/>
                <a:gd name="T1" fmla="*/ 226 h 241"/>
                <a:gd name="T2" fmla="*/ 17 w 236"/>
                <a:gd name="T3" fmla="*/ 183 h 241"/>
                <a:gd name="T4" fmla="*/ 0 w 236"/>
                <a:gd name="T5" fmla="*/ 120 h 241"/>
                <a:gd name="T6" fmla="*/ 17 w 236"/>
                <a:gd name="T7" fmla="*/ 58 h 241"/>
                <a:gd name="T8" fmla="*/ 63 w 236"/>
                <a:gd name="T9" fmla="*/ 15 h 241"/>
                <a:gd name="T10" fmla="*/ 131 w 236"/>
                <a:gd name="T11" fmla="*/ 0 h 241"/>
                <a:gd name="T12" fmla="*/ 196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6 w 236"/>
                <a:gd name="T21" fmla="*/ 73 h 241"/>
                <a:gd name="T22" fmla="*/ 68 w 236"/>
                <a:gd name="T23" fmla="*/ 120 h 241"/>
                <a:gd name="T24" fmla="*/ 86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6 w 236"/>
                <a:gd name="T33" fmla="*/ 225 h 241"/>
                <a:gd name="T34" fmla="*/ 131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6" y="0"/>
                    <a:pt x="131" y="0"/>
                  </a:cubicBezTo>
                  <a:cubicBezTo>
                    <a:pt x="156" y="0"/>
                    <a:pt x="177" y="5"/>
                    <a:pt x="196" y="15"/>
                  </a:cubicBezTo>
                  <a:cubicBezTo>
                    <a:pt x="214" y="26"/>
                    <a:pt x="228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1" y="66"/>
                    <a:pt x="153" y="55"/>
                    <a:pt x="130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6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8" y="200"/>
                    <a:pt x="214" y="215"/>
                    <a:pt x="196" y="225"/>
                  </a:cubicBezTo>
                  <a:cubicBezTo>
                    <a:pt x="177" y="236"/>
                    <a:pt x="156" y="241"/>
                    <a:pt x="131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1512888" y="511175"/>
              <a:ext cx="111125" cy="128587"/>
            </a:xfrm>
            <a:custGeom>
              <a:avLst/>
              <a:gdLst>
                <a:gd name="T0" fmla="*/ 70 w 70"/>
                <a:gd name="T1" fmla="*/ 19 h 81"/>
                <a:gd name="T2" fmla="*/ 47 w 70"/>
                <a:gd name="T3" fmla="*/ 19 h 81"/>
                <a:gd name="T4" fmla="*/ 47 w 70"/>
                <a:gd name="T5" fmla="*/ 81 h 81"/>
                <a:gd name="T6" fmla="*/ 23 w 70"/>
                <a:gd name="T7" fmla="*/ 81 h 81"/>
                <a:gd name="T8" fmla="*/ 23 w 70"/>
                <a:gd name="T9" fmla="*/ 19 h 81"/>
                <a:gd name="T10" fmla="*/ 0 w 70"/>
                <a:gd name="T11" fmla="*/ 19 h 81"/>
                <a:gd name="T12" fmla="*/ 0 w 70"/>
                <a:gd name="T13" fmla="*/ 0 h 81"/>
                <a:gd name="T14" fmla="*/ 70 w 70"/>
                <a:gd name="T15" fmla="*/ 0 h 81"/>
                <a:gd name="T16" fmla="*/ 70 w 70"/>
                <a:gd name="T17" fmla="*/ 19 h 81"/>
                <a:gd name="T18" fmla="*/ 70 w 70"/>
                <a:gd name="T19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70" y="19"/>
                  </a:moveTo>
                  <a:lnTo>
                    <a:pt x="47" y="19"/>
                  </a:lnTo>
                  <a:lnTo>
                    <a:pt x="47" y="81"/>
                  </a:lnTo>
                  <a:lnTo>
                    <a:pt x="23" y="81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3"/>
            <p:cNvSpPr>
              <a:spLocks noEditPoints="1"/>
            </p:cNvSpPr>
            <p:nvPr userDrawn="1"/>
          </p:nvSpPr>
          <p:spPr bwMode="auto">
            <a:xfrm>
              <a:off x="1633538" y="465138"/>
              <a:ext cx="211138" cy="182562"/>
            </a:xfrm>
            <a:custGeom>
              <a:avLst/>
              <a:gdLst>
                <a:gd name="T0" fmla="*/ 344 w 385"/>
                <a:gd name="T1" fmla="*/ 260 h 332"/>
                <a:gd name="T2" fmla="*/ 225 w 385"/>
                <a:gd name="T3" fmla="*/ 298 h 332"/>
                <a:gd name="T4" fmla="*/ 225 w 385"/>
                <a:gd name="T5" fmla="*/ 332 h 332"/>
                <a:gd name="T6" fmla="*/ 160 w 385"/>
                <a:gd name="T7" fmla="*/ 332 h 332"/>
                <a:gd name="T8" fmla="*/ 160 w 385"/>
                <a:gd name="T9" fmla="*/ 298 h 332"/>
                <a:gd name="T10" fmla="*/ 41 w 385"/>
                <a:gd name="T11" fmla="*/ 259 h 332"/>
                <a:gd name="T12" fmla="*/ 0 w 385"/>
                <a:gd name="T13" fmla="*/ 164 h 332"/>
                <a:gd name="T14" fmla="*/ 41 w 385"/>
                <a:gd name="T15" fmla="*/ 70 h 332"/>
                <a:gd name="T16" fmla="*/ 160 w 385"/>
                <a:gd name="T17" fmla="*/ 31 h 332"/>
                <a:gd name="T18" fmla="*/ 160 w 385"/>
                <a:gd name="T19" fmla="*/ 0 h 332"/>
                <a:gd name="T20" fmla="*/ 225 w 385"/>
                <a:gd name="T21" fmla="*/ 0 h 332"/>
                <a:gd name="T22" fmla="*/ 225 w 385"/>
                <a:gd name="T23" fmla="*/ 31 h 332"/>
                <a:gd name="T24" fmla="*/ 344 w 385"/>
                <a:gd name="T25" fmla="*/ 70 h 332"/>
                <a:gd name="T26" fmla="*/ 385 w 385"/>
                <a:gd name="T27" fmla="*/ 164 h 332"/>
                <a:gd name="T28" fmla="*/ 344 w 385"/>
                <a:gd name="T29" fmla="*/ 259 h 332"/>
                <a:gd name="T30" fmla="*/ 344 w 385"/>
                <a:gd name="T31" fmla="*/ 260 h 332"/>
                <a:gd name="T32" fmla="*/ 160 w 385"/>
                <a:gd name="T33" fmla="*/ 243 h 332"/>
                <a:gd name="T34" fmla="*/ 160 w 385"/>
                <a:gd name="T35" fmla="*/ 86 h 332"/>
                <a:gd name="T36" fmla="*/ 91 w 385"/>
                <a:gd name="T37" fmla="*/ 110 h 332"/>
                <a:gd name="T38" fmla="*/ 68 w 385"/>
                <a:gd name="T39" fmla="*/ 164 h 332"/>
                <a:gd name="T40" fmla="*/ 160 w 385"/>
                <a:gd name="T41" fmla="*/ 243 h 332"/>
                <a:gd name="T42" fmla="*/ 294 w 385"/>
                <a:gd name="T43" fmla="*/ 219 h 332"/>
                <a:gd name="T44" fmla="*/ 317 w 385"/>
                <a:gd name="T45" fmla="*/ 164 h 332"/>
                <a:gd name="T46" fmla="*/ 225 w 385"/>
                <a:gd name="T47" fmla="*/ 87 h 332"/>
                <a:gd name="T48" fmla="*/ 225 w 385"/>
                <a:gd name="T49" fmla="*/ 243 h 332"/>
                <a:gd name="T50" fmla="*/ 294 w 385"/>
                <a:gd name="T5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32">
                  <a:moveTo>
                    <a:pt x="344" y="260"/>
                  </a:moveTo>
                  <a:cubicBezTo>
                    <a:pt x="316" y="283"/>
                    <a:pt x="277" y="295"/>
                    <a:pt x="225" y="298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08" y="295"/>
                    <a:pt x="69" y="282"/>
                    <a:pt x="41" y="259"/>
                  </a:cubicBezTo>
                  <a:cubicBezTo>
                    <a:pt x="13" y="236"/>
                    <a:pt x="0" y="204"/>
                    <a:pt x="0" y="164"/>
                  </a:cubicBezTo>
                  <a:cubicBezTo>
                    <a:pt x="0" y="125"/>
                    <a:pt x="13" y="93"/>
                    <a:pt x="41" y="70"/>
                  </a:cubicBezTo>
                  <a:cubicBezTo>
                    <a:pt x="69" y="47"/>
                    <a:pt x="108" y="34"/>
                    <a:pt x="160" y="3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77" y="34"/>
                    <a:pt x="316" y="47"/>
                    <a:pt x="344" y="70"/>
                  </a:cubicBezTo>
                  <a:cubicBezTo>
                    <a:pt x="371" y="93"/>
                    <a:pt x="385" y="124"/>
                    <a:pt x="385" y="164"/>
                  </a:cubicBezTo>
                  <a:cubicBezTo>
                    <a:pt x="385" y="204"/>
                    <a:pt x="371" y="236"/>
                    <a:pt x="344" y="259"/>
                  </a:cubicBezTo>
                  <a:lnTo>
                    <a:pt x="344" y="260"/>
                  </a:lnTo>
                  <a:close/>
                  <a:moveTo>
                    <a:pt x="160" y="243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29" y="89"/>
                    <a:pt x="106" y="97"/>
                    <a:pt x="91" y="110"/>
                  </a:cubicBezTo>
                  <a:cubicBezTo>
                    <a:pt x="76" y="122"/>
                    <a:pt x="68" y="140"/>
                    <a:pt x="68" y="164"/>
                  </a:cubicBezTo>
                  <a:cubicBezTo>
                    <a:pt x="68" y="210"/>
                    <a:pt x="99" y="236"/>
                    <a:pt x="160" y="243"/>
                  </a:cubicBezTo>
                  <a:close/>
                  <a:moveTo>
                    <a:pt x="294" y="219"/>
                  </a:moveTo>
                  <a:cubicBezTo>
                    <a:pt x="309" y="206"/>
                    <a:pt x="317" y="188"/>
                    <a:pt x="317" y="164"/>
                  </a:cubicBezTo>
                  <a:cubicBezTo>
                    <a:pt x="317" y="117"/>
                    <a:pt x="287" y="92"/>
                    <a:pt x="225" y="87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56" y="240"/>
                    <a:pt x="279" y="232"/>
                    <a:pt x="294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1865313" y="511175"/>
              <a:ext cx="130175" cy="128587"/>
            </a:xfrm>
            <a:custGeom>
              <a:avLst/>
              <a:gdLst>
                <a:gd name="T0" fmla="*/ 0 w 82"/>
                <a:gd name="T1" fmla="*/ 0 h 81"/>
                <a:gd name="T2" fmla="*/ 23 w 82"/>
                <a:gd name="T3" fmla="*/ 0 h 81"/>
                <a:gd name="T4" fmla="*/ 23 w 82"/>
                <a:gd name="T5" fmla="*/ 48 h 81"/>
                <a:gd name="T6" fmla="*/ 60 w 82"/>
                <a:gd name="T7" fmla="*/ 0 h 81"/>
                <a:gd name="T8" fmla="*/ 82 w 82"/>
                <a:gd name="T9" fmla="*/ 0 h 81"/>
                <a:gd name="T10" fmla="*/ 82 w 82"/>
                <a:gd name="T11" fmla="*/ 81 h 81"/>
                <a:gd name="T12" fmla="*/ 58 w 82"/>
                <a:gd name="T13" fmla="*/ 81 h 81"/>
                <a:gd name="T14" fmla="*/ 58 w 82"/>
                <a:gd name="T15" fmla="*/ 34 h 81"/>
                <a:gd name="T16" fmla="*/ 21 w 82"/>
                <a:gd name="T17" fmla="*/ 81 h 81"/>
                <a:gd name="T18" fmla="*/ 0 w 82"/>
                <a:gd name="T19" fmla="*/ 81 h 81"/>
                <a:gd name="T20" fmla="*/ 0 w 82"/>
                <a:gd name="T21" fmla="*/ 0 h 81"/>
                <a:gd name="T22" fmla="*/ 0 w 82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3" y="0"/>
                  </a:lnTo>
                  <a:lnTo>
                    <a:pt x="23" y="48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81"/>
                  </a:lnTo>
                  <a:lnTo>
                    <a:pt x="58" y="81"/>
                  </a:lnTo>
                  <a:lnTo>
                    <a:pt x="58" y="34"/>
                  </a:lnTo>
                  <a:lnTo>
                    <a:pt x="21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5"/>
            <p:cNvSpPr>
              <a:spLocks/>
            </p:cNvSpPr>
            <p:nvPr userDrawn="1"/>
          </p:nvSpPr>
          <p:spPr bwMode="auto">
            <a:xfrm>
              <a:off x="2024063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4 w 80"/>
                <a:gd name="T3" fmla="*/ 0 h 81"/>
                <a:gd name="T4" fmla="*/ 24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4 w 80"/>
                <a:gd name="T19" fmla="*/ 51 h 81"/>
                <a:gd name="T20" fmla="*/ 24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4" y="51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6"/>
            <p:cNvSpPr>
              <a:spLocks/>
            </p:cNvSpPr>
            <p:nvPr userDrawn="1"/>
          </p:nvSpPr>
          <p:spPr bwMode="auto">
            <a:xfrm>
              <a:off x="2312988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3 w 80"/>
                <a:gd name="T3" fmla="*/ 0 h 81"/>
                <a:gd name="T4" fmla="*/ 23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3 w 80"/>
                <a:gd name="T19" fmla="*/ 51 h 81"/>
                <a:gd name="T20" fmla="*/ 23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3" y="51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7"/>
            <p:cNvSpPr>
              <a:spLocks/>
            </p:cNvSpPr>
            <p:nvPr userDrawn="1"/>
          </p:nvSpPr>
          <p:spPr bwMode="auto">
            <a:xfrm>
              <a:off x="2459038" y="509588"/>
              <a:ext cx="130175" cy="131762"/>
            </a:xfrm>
            <a:custGeom>
              <a:avLst/>
              <a:gdLst>
                <a:gd name="T0" fmla="*/ 63 w 236"/>
                <a:gd name="T1" fmla="*/ 226 h 241"/>
                <a:gd name="T2" fmla="*/ 16 w 236"/>
                <a:gd name="T3" fmla="*/ 183 h 241"/>
                <a:gd name="T4" fmla="*/ 0 w 236"/>
                <a:gd name="T5" fmla="*/ 120 h 241"/>
                <a:gd name="T6" fmla="*/ 16 w 236"/>
                <a:gd name="T7" fmla="*/ 58 h 241"/>
                <a:gd name="T8" fmla="*/ 63 w 236"/>
                <a:gd name="T9" fmla="*/ 15 h 241"/>
                <a:gd name="T10" fmla="*/ 130 w 236"/>
                <a:gd name="T11" fmla="*/ 0 h 241"/>
                <a:gd name="T12" fmla="*/ 195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5 w 236"/>
                <a:gd name="T21" fmla="*/ 73 h 241"/>
                <a:gd name="T22" fmla="*/ 68 w 236"/>
                <a:gd name="T23" fmla="*/ 120 h 241"/>
                <a:gd name="T24" fmla="*/ 85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5 w 236"/>
                <a:gd name="T33" fmla="*/ 225 h 241"/>
                <a:gd name="T34" fmla="*/ 130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7" y="201"/>
                    <a:pt x="16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6" y="58"/>
                  </a:cubicBezTo>
                  <a:cubicBezTo>
                    <a:pt x="27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5" y="15"/>
                  </a:cubicBezTo>
                  <a:cubicBezTo>
                    <a:pt x="214" y="26"/>
                    <a:pt x="227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0" y="66"/>
                    <a:pt x="153" y="55"/>
                    <a:pt x="130" y="55"/>
                  </a:cubicBezTo>
                  <a:cubicBezTo>
                    <a:pt x="112" y="55"/>
                    <a:pt x="97" y="61"/>
                    <a:pt x="85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5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7" y="200"/>
                    <a:pt x="214" y="215"/>
                    <a:pt x="195" y="225"/>
                  </a:cubicBezTo>
                  <a:cubicBezTo>
                    <a:pt x="177" y="236"/>
                    <a:pt x="155" y="241"/>
                    <a:pt x="130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8"/>
            <p:cNvSpPr>
              <a:spLocks noEditPoints="1"/>
            </p:cNvSpPr>
            <p:nvPr userDrawn="1"/>
          </p:nvSpPr>
          <p:spPr bwMode="auto">
            <a:xfrm>
              <a:off x="2171700" y="509588"/>
              <a:ext cx="117475" cy="131762"/>
            </a:xfrm>
            <a:custGeom>
              <a:avLst/>
              <a:gdLst>
                <a:gd name="T0" fmla="*/ 185 w 214"/>
                <a:gd name="T1" fmla="*/ 26 h 241"/>
                <a:gd name="T2" fmla="*/ 101 w 214"/>
                <a:gd name="T3" fmla="*/ 0 h 241"/>
                <a:gd name="T4" fmla="*/ 46 w 214"/>
                <a:gd name="T5" fmla="*/ 7 h 241"/>
                <a:gd name="T6" fmla="*/ 8 w 214"/>
                <a:gd name="T7" fmla="*/ 22 h 241"/>
                <a:gd name="T8" fmla="*/ 32 w 214"/>
                <a:gd name="T9" fmla="*/ 70 h 241"/>
                <a:gd name="T10" fmla="*/ 55 w 214"/>
                <a:gd name="T11" fmla="*/ 60 h 241"/>
                <a:gd name="T12" fmla="*/ 92 w 214"/>
                <a:gd name="T13" fmla="*/ 54 h 241"/>
                <a:gd name="T14" fmla="*/ 133 w 214"/>
                <a:gd name="T15" fmla="*/ 66 h 241"/>
                <a:gd name="T16" fmla="*/ 145 w 214"/>
                <a:gd name="T17" fmla="*/ 92 h 241"/>
                <a:gd name="T18" fmla="*/ 145 w 214"/>
                <a:gd name="T19" fmla="*/ 100 h 241"/>
                <a:gd name="T20" fmla="*/ 101 w 214"/>
                <a:gd name="T21" fmla="*/ 100 h 241"/>
                <a:gd name="T22" fmla="*/ 25 w 214"/>
                <a:gd name="T23" fmla="*/ 118 h 241"/>
                <a:gd name="T24" fmla="*/ 0 w 214"/>
                <a:gd name="T25" fmla="*/ 170 h 241"/>
                <a:gd name="T26" fmla="*/ 11 w 214"/>
                <a:gd name="T27" fmla="*/ 206 h 241"/>
                <a:gd name="T28" fmla="*/ 41 w 214"/>
                <a:gd name="T29" fmla="*/ 232 h 241"/>
                <a:gd name="T30" fmla="*/ 88 w 214"/>
                <a:gd name="T31" fmla="*/ 241 h 241"/>
                <a:gd name="T32" fmla="*/ 151 w 214"/>
                <a:gd name="T33" fmla="*/ 219 h 241"/>
                <a:gd name="T34" fmla="*/ 151 w 214"/>
                <a:gd name="T35" fmla="*/ 223 h 241"/>
                <a:gd name="T36" fmla="*/ 151 w 214"/>
                <a:gd name="T37" fmla="*/ 237 h 241"/>
                <a:gd name="T38" fmla="*/ 214 w 214"/>
                <a:gd name="T39" fmla="*/ 237 h 241"/>
                <a:gd name="T40" fmla="*/ 214 w 214"/>
                <a:gd name="T41" fmla="*/ 103 h 241"/>
                <a:gd name="T42" fmla="*/ 185 w 214"/>
                <a:gd name="T43" fmla="*/ 25 h 241"/>
                <a:gd name="T44" fmla="*/ 185 w 214"/>
                <a:gd name="T45" fmla="*/ 26 h 241"/>
                <a:gd name="T46" fmla="*/ 135 w 214"/>
                <a:gd name="T47" fmla="*/ 187 h 241"/>
                <a:gd name="T48" fmla="*/ 104 w 214"/>
                <a:gd name="T49" fmla="*/ 195 h 241"/>
                <a:gd name="T50" fmla="*/ 76 w 214"/>
                <a:gd name="T51" fmla="*/ 188 h 241"/>
                <a:gd name="T52" fmla="*/ 66 w 214"/>
                <a:gd name="T53" fmla="*/ 167 h 241"/>
                <a:gd name="T54" fmla="*/ 108 w 214"/>
                <a:gd name="T55" fmla="*/ 139 h 241"/>
                <a:gd name="T56" fmla="*/ 147 w 214"/>
                <a:gd name="T57" fmla="*/ 139 h 241"/>
                <a:gd name="T58" fmla="*/ 148 w 214"/>
                <a:gd name="T59" fmla="*/ 176 h 241"/>
                <a:gd name="T60" fmla="*/ 135 w 214"/>
                <a:gd name="T61" fmla="*/ 18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41">
                  <a:moveTo>
                    <a:pt x="185" y="26"/>
                  </a:moveTo>
                  <a:cubicBezTo>
                    <a:pt x="165" y="8"/>
                    <a:pt x="137" y="0"/>
                    <a:pt x="101" y="0"/>
                  </a:cubicBezTo>
                  <a:cubicBezTo>
                    <a:pt x="82" y="0"/>
                    <a:pt x="64" y="2"/>
                    <a:pt x="46" y="7"/>
                  </a:cubicBezTo>
                  <a:cubicBezTo>
                    <a:pt x="32" y="11"/>
                    <a:pt x="19" y="16"/>
                    <a:pt x="8" y="2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9" y="66"/>
                    <a:pt x="46" y="62"/>
                    <a:pt x="55" y="60"/>
                  </a:cubicBezTo>
                  <a:cubicBezTo>
                    <a:pt x="67" y="56"/>
                    <a:pt x="79" y="54"/>
                    <a:pt x="92" y="54"/>
                  </a:cubicBezTo>
                  <a:cubicBezTo>
                    <a:pt x="110" y="54"/>
                    <a:pt x="124" y="58"/>
                    <a:pt x="133" y="66"/>
                  </a:cubicBezTo>
                  <a:cubicBezTo>
                    <a:pt x="140" y="72"/>
                    <a:pt x="144" y="81"/>
                    <a:pt x="145" y="92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66" y="100"/>
                    <a:pt x="41" y="106"/>
                    <a:pt x="25" y="118"/>
                  </a:cubicBezTo>
                  <a:cubicBezTo>
                    <a:pt x="8" y="131"/>
                    <a:pt x="0" y="148"/>
                    <a:pt x="0" y="170"/>
                  </a:cubicBezTo>
                  <a:cubicBezTo>
                    <a:pt x="0" y="184"/>
                    <a:pt x="4" y="196"/>
                    <a:pt x="11" y="206"/>
                  </a:cubicBezTo>
                  <a:cubicBezTo>
                    <a:pt x="17" y="217"/>
                    <a:pt x="28" y="226"/>
                    <a:pt x="41" y="232"/>
                  </a:cubicBezTo>
                  <a:cubicBezTo>
                    <a:pt x="54" y="238"/>
                    <a:pt x="70" y="241"/>
                    <a:pt x="88" y="241"/>
                  </a:cubicBezTo>
                  <a:cubicBezTo>
                    <a:pt x="116" y="241"/>
                    <a:pt x="137" y="233"/>
                    <a:pt x="151" y="219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37"/>
                    <a:pt x="151" y="237"/>
                    <a:pt x="151" y="237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69"/>
                    <a:pt x="205" y="43"/>
                    <a:pt x="185" y="25"/>
                  </a:cubicBezTo>
                  <a:lnTo>
                    <a:pt x="185" y="26"/>
                  </a:lnTo>
                  <a:close/>
                  <a:moveTo>
                    <a:pt x="135" y="187"/>
                  </a:moveTo>
                  <a:cubicBezTo>
                    <a:pt x="126" y="193"/>
                    <a:pt x="116" y="195"/>
                    <a:pt x="104" y="195"/>
                  </a:cubicBezTo>
                  <a:cubicBezTo>
                    <a:pt x="92" y="195"/>
                    <a:pt x="83" y="193"/>
                    <a:pt x="76" y="188"/>
                  </a:cubicBezTo>
                  <a:cubicBezTo>
                    <a:pt x="69" y="183"/>
                    <a:pt x="66" y="176"/>
                    <a:pt x="66" y="167"/>
                  </a:cubicBezTo>
                  <a:cubicBezTo>
                    <a:pt x="66" y="149"/>
                    <a:pt x="80" y="139"/>
                    <a:pt x="10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80"/>
                    <a:pt x="140" y="185"/>
                    <a:pt x="135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358775" y="3255962"/>
            <a:ext cx="6983412" cy="93662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3"/>
          </p:nvPr>
        </p:nvSpPr>
        <p:spPr>
          <a:xfrm>
            <a:off x="363127" y="4408488"/>
            <a:ext cx="1949861" cy="35877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10"/>
          <p:cNvSpPr>
            <a:spLocks noGrp="1"/>
          </p:cNvSpPr>
          <p:nvPr>
            <p:ph type="body" sz="quarter" idx="14"/>
          </p:nvPr>
        </p:nvSpPr>
        <p:spPr>
          <a:xfrm>
            <a:off x="2519364" y="4408488"/>
            <a:ext cx="4822824" cy="36393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Footer Placeholder 4"/>
          <p:cNvSpPr txBox="1">
            <a:spLocks/>
          </p:cNvSpPr>
          <p:nvPr userDrawn="1"/>
        </p:nvSpPr>
        <p:spPr>
          <a:xfrm>
            <a:off x="7558087" y="4493419"/>
            <a:ext cx="122554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dirty="0" smtClean="0">
                <a:solidFill>
                  <a:schemeClr val="bg1"/>
                </a:solidFill>
                <a:latin typeface="+mn-lt"/>
              </a:rPr>
              <a:t>rostfinance.ru</a:t>
            </a:r>
            <a:endParaRPr lang="ru-RU" altLang="ru-R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286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чёрный рисунок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39" y="1311275"/>
            <a:ext cx="4103811" cy="1728788"/>
          </a:xfrm>
        </p:spPr>
        <p:txBody>
          <a:bodyPr anchor="t" anchorCtr="0">
            <a:normAutofit/>
          </a:bodyPr>
          <a:lstStyle>
            <a:lvl1pPr algn="l">
              <a:defRPr sz="3999" b="1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38" y="3255963"/>
            <a:ext cx="1944012" cy="9366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38" y="4493418"/>
            <a:ext cx="1440951" cy="27384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en-US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520075" y="3255963"/>
            <a:ext cx="1943975" cy="5762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2520075" y="4192588"/>
            <a:ext cx="1943975" cy="5746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4679875" y="376238"/>
            <a:ext cx="4103890" cy="4391025"/>
          </a:xfrm>
        </p:spPr>
        <p:txBody>
          <a:bodyPr>
            <a:normAutofit/>
          </a:bodyPr>
          <a:lstStyle>
            <a:lvl1pPr marL="0" indent="0">
              <a:buNone/>
              <a:defRPr sz="1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358775" y="376238"/>
            <a:ext cx="2230438" cy="366712"/>
            <a:chOff x="358775" y="376238"/>
            <a:chExt cx="2230438" cy="366712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58775" y="376238"/>
              <a:ext cx="128588" cy="360362"/>
            </a:xfrm>
            <a:custGeom>
              <a:avLst/>
              <a:gdLst>
                <a:gd name="T0" fmla="*/ 118 w 235"/>
                <a:gd name="T1" fmla="*/ 0 h 654"/>
                <a:gd name="T2" fmla="*/ 0 w 235"/>
                <a:gd name="T3" fmla="*/ 118 h 654"/>
                <a:gd name="T4" fmla="*/ 0 w 235"/>
                <a:gd name="T5" fmla="*/ 537 h 654"/>
                <a:gd name="T6" fmla="*/ 118 w 235"/>
                <a:gd name="T7" fmla="*/ 654 h 654"/>
                <a:gd name="T8" fmla="*/ 235 w 235"/>
                <a:gd name="T9" fmla="*/ 537 h 654"/>
                <a:gd name="T10" fmla="*/ 235 w 235"/>
                <a:gd name="T11" fmla="*/ 118 h 654"/>
                <a:gd name="T12" fmla="*/ 118 w 235"/>
                <a:gd name="T13" fmla="*/ 1 h 654"/>
                <a:gd name="T14" fmla="*/ 118 w 235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4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4"/>
                    <a:pt x="118" y="654"/>
                  </a:cubicBezTo>
                  <a:cubicBezTo>
                    <a:pt x="182" y="654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31838" y="587375"/>
              <a:ext cx="149225" cy="1492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7"/>
            <p:cNvSpPr>
              <a:spLocks noChangeArrowheads="1"/>
            </p:cNvSpPr>
            <p:nvPr userDrawn="1"/>
          </p:nvSpPr>
          <p:spPr bwMode="auto">
            <a:xfrm>
              <a:off x="504825" y="376238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08000" y="376238"/>
              <a:ext cx="363538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2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2"/>
                    <a:pt x="46" y="452"/>
                    <a:pt x="46" y="452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4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074738" y="473075"/>
              <a:ext cx="139700" cy="166687"/>
            </a:xfrm>
            <a:custGeom>
              <a:avLst/>
              <a:gdLst>
                <a:gd name="T0" fmla="*/ 192 w 254"/>
                <a:gd name="T1" fmla="*/ 13 h 304"/>
                <a:gd name="T2" fmla="*/ 238 w 254"/>
                <a:gd name="T3" fmla="*/ 51 h 304"/>
                <a:gd name="T4" fmla="*/ 254 w 254"/>
                <a:gd name="T5" fmla="*/ 110 h 304"/>
                <a:gd name="T6" fmla="*/ 238 w 254"/>
                <a:gd name="T7" fmla="*/ 169 h 304"/>
                <a:gd name="T8" fmla="*/ 192 w 254"/>
                <a:gd name="T9" fmla="*/ 207 h 304"/>
                <a:gd name="T10" fmla="*/ 121 w 254"/>
                <a:gd name="T11" fmla="*/ 221 h 304"/>
                <a:gd name="T12" fmla="*/ 71 w 254"/>
                <a:gd name="T13" fmla="*/ 221 h 304"/>
                <a:gd name="T14" fmla="*/ 71 w 254"/>
                <a:gd name="T15" fmla="*/ 304 h 304"/>
                <a:gd name="T16" fmla="*/ 0 w 254"/>
                <a:gd name="T17" fmla="*/ 304 h 304"/>
                <a:gd name="T18" fmla="*/ 0 w 254"/>
                <a:gd name="T19" fmla="*/ 0 h 304"/>
                <a:gd name="T20" fmla="*/ 121 w 254"/>
                <a:gd name="T21" fmla="*/ 0 h 304"/>
                <a:gd name="T22" fmla="*/ 192 w 254"/>
                <a:gd name="T23" fmla="*/ 13 h 304"/>
                <a:gd name="T24" fmla="*/ 165 w 254"/>
                <a:gd name="T25" fmla="*/ 149 h 304"/>
                <a:gd name="T26" fmla="*/ 182 w 254"/>
                <a:gd name="T27" fmla="*/ 110 h 304"/>
                <a:gd name="T28" fmla="*/ 165 w 254"/>
                <a:gd name="T29" fmla="*/ 71 h 304"/>
                <a:gd name="T30" fmla="*/ 117 w 254"/>
                <a:gd name="T31" fmla="*/ 57 h 304"/>
                <a:gd name="T32" fmla="*/ 71 w 254"/>
                <a:gd name="T33" fmla="*/ 57 h 304"/>
                <a:gd name="T34" fmla="*/ 71 w 254"/>
                <a:gd name="T35" fmla="*/ 163 h 304"/>
                <a:gd name="T36" fmla="*/ 117 w 254"/>
                <a:gd name="T37" fmla="*/ 163 h 304"/>
                <a:gd name="T38" fmla="*/ 165 w 254"/>
                <a:gd name="T39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04">
                  <a:moveTo>
                    <a:pt x="192" y="13"/>
                  </a:moveTo>
                  <a:cubicBezTo>
                    <a:pt x="211" y="22"/>
                    <a:pt x="227" y="35"/>
                    <a:pt x="238" y="51"/>
                  </a:cubicBezTo>
                  <a:cubicBezTo>
                    <a:pt x="248" y="68"/>
                    <a:pt x="254" y="87"/>
                    <a:pt x="254" y="110"/>
                  </a:cubicBezTo>
                  <a:cubicBezTo>
                    <a:pt x="254" y="133"/>
                    <a:pt x="248" y="152"/>
                    <a:pt x="238" y="169"/>
                  </a:cubicBezTo>
                  <a:cubicBezTo>
                    <a:pt x="227" y="185"/>
                    <a:pt x="211" y="199"/>
                    <a:pt x="192" y="207"/>
                  </a:cubicBezTo>
                  <a:cubicBezTo>
                    <a:pt x="172" y="216"/>
                    <a:pt x="148" y="221"/>
                    <a:pt x="121" y="221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8" y="0"/>
                    <a:pt x="172" y="4"/>
                    <a:pt x="192" y="13"/>
                  </a:cubicBezTo>
                  <a:close/>
                  <a:moveTo>
                    <a:pt x="165" y="149"/>
                  </a:moveTo>
                  <a:cubicBezTo>
                    <a:pt x="177" y="140"/>
                    <a:pt x="182" y="127"/>
                    <a:pt x="182" y="110"/>
                  </a:cubicBezTo>
                  <a:cubicBezTo>
                    <a:pt x="182" y="93"/>
                    <a:pt x="177" y="80"/>
                    <a:pt x="165" y="71"/>
                  </a:cubicBezTo>
                  <a:cubicBezTo>
                    <a:pt x="154" y="62"/>
                    <a:pt x="138" y="57"/>
                    <a:pt x="117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38" y="163"/>
                    <a:pt x="154" y="158"/>
                    <a:pt x="165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1222375" y="509588"/>
              <a:ext cx="142875" cy="131762"/>
            </a:xfrm>
            <a:custGeom>
              <a:avLst/>
              <a:gdLst>
                <a:gd name="T0" fmla="*/ 63 w 259"/>
                <a:gd name="T1" fmla="*/ 226 h 241"/>
                <a:gd name="T2" fmla="*/ 17 w 259"/>
                <a:gd name="T3" fmla="*/ 183 h 241"/>
                <a:gd name="T4" fmla="*/ 0 w 259"/>
                <a:gd name="T5" fmla="*/ 120 h 241"/>
                <a:gd name="T6" fmla="*/ 17 w 259"/>
                <a:gd name="T7" fmla="*/ 58 h 241"/>
                <a:gd name="T8" fmla="*/ 63 w 259"/>
                <a:gd name="T9" fmla="*/ 15 h 241"/>
                <a:gd name="T10" fmla="*/ 130 w 259"/>
                <a:gd name="T11" fmla="*/ 0 h 241"/>
                <a:gd name="T12" fmla="*/ 196 w 259"/>
                <a:gd name="T13" fmla="*/ 15 h 241"/>
                <a:gd name="T14" fmla="*/ 242 w 259"/>
                <a:gd name="T15" fmla="*/ 58 h 241"/>
                <a:gd name="T16" fmla="*/ 259 w 259"/>
                <a:gd name="T17" fmla="*/ 120 h 241"/>
                <a:gd name="T18" fmla="*/ 242 w 259"/>
                <a:gd name="T19" fmla="*/ 183 h 241"/>
                <a:gd name="T20" fmla="*/ 196 w 259"/>
                <a:gd name="T21" fmla="*/ 226 h 241"/>
                <a:gd name="T22" fmla="*/ 130 w 259"/>
                <a:gd name="T23" fmla="*/ 241 h 241"/>
                <a:gd name="T24" fmla="*/ 63 w 259"/>
                <a:gd name="T25" fmla="*/ 226 h 241"/>
                <a:gd name="T26" fmla="*/ 173 w 259"/>
                <a:gd name="T27" fmla="*/ 168 h 241"/>
                <a:gd name="T28" fmla="*/ 189 w 259"/>
                <a:gd name="T29" fmla="*/ 120 h 241"/>
                <a:gd name="T30" fmla="*/ 173 w 259"/>
                <a:gd name="T31" fmla="*/ 73 h 241"/>
                <a:gd name="T32" fmla="*/ 129 w 259"/>
                <a:gd name="T33" fmla="*/ 55 h 241"/>
                <a:gd name="T34" fmla="*/ 86 w 259"/>
                <a:gd name="T35" fmla="*/ 73 h 241"/>
                <a:gd name="T36" fmla="*/ 69 w 259"/>
                <a:gd name="T37" fmla="*/ 120 h 241"/>
                <a:gd name="T38" fmla="*/ 86 w 259"/>
                <a:gd name="T39" fmla="*/ 168 h 241"/>
                <a:gd name="T40" fmla="*/ 129 w 259"/>
                <a:gd name="T41" fmla="*/ 185 h 241"/>
                <a:gd name="T42" fmla="*/ 173 w 259"/>
                <a:gd name="T43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6" y="164"/>
                    <a:pt x="0" y="143"/>
                    <a:pt x="0" y="120"/>
                  </a:cubicBezTo>
                  <a:cubicBezTo>
                    <a:pt x="0" y="97"/>
                    <a:pt x="6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6" y="15"/>
                  </a:cubicBezTo>
                  <a:cubicBezTo>
                    <a:pt x="216" y="26"/>
                    <a:pt x="231" y="40"/>
                    <a:pt x="242" y="58"/>
                  </a:cubicBezTo>
                  <a:cubicBezTo>
                    <a:pt x="253" y="77"/>
                    <a:pt x="259" y="97"/>
                    <a:pt x="259" y="120"/>
                  </a:cubicBezTo>
                  <a:cubicBezTo>
                    <a:pt x="259" y="143"/>
                    <a:pt x="253" y="164"/>
                    <a:pt x="242" y="183"/>
                  </a:cubicBezTo>
                  <a:cubicBezTo>
                    <a:pt x="231" y="201"/>
                    <a:pt x="215" y="215"/>
                    <a:pt x="196" y="226"/>
                  </a:cubicBezTo>
                  <a:cubicBezTo>
                    <a:pt x="177" y="236"/>
                    <a:pt x="154" y="241"/>
                    <a:pt x="130" y="241"/>
                  </a:cubicBezTo>
                  <a:cubicBezTo>
                    <a:pt x="105" y="241"/>
                    <a:pt x="83" y="236"/>
                    <a:pt x="63" y="226"/>
                  </a:cubicBezTo>
                  <a:close/>
                  <a:moveTo>
                    <a:pt x="173" y="168"/>
                  </a:moveTo>
                  <a:cubicBezTo>
                    <a:pt x="184" y="156"/>
                    <a:pt x="189" y="140"/>
                    <a:pt x="189" y="120"/>
                  </a:cubicBezTo>
                  <a:cubicBezTo>
                    <a:pt x="189" y="100"/>
                    <a:pt x="184" y="85"/>
                    <a:pt x="173" y="73"/>
                  </a:cubicBezTo>
                  <a:cubicBezTo>
                    <a:pt x="161" y="61"/>
                    <a:pt x="147" y="55"/>
                    <a:pt x="129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5" y="84"/>
                    <a:pt x="69" y="100"/>
                    <a:pt x="69" y="120"/>
                  </a:cubicBezTo>
                  <a:cubicBezTo>
                    <a:pt x="69" y="140"/>
                    <a:pt x="75" y="156"/>
                    <a:pt x="86" y="168"/>
                  </a:cubicBezTo>
                  <a:cubicBezTo>
                    <a:pt x="97" y="180"/>
                    <a:pt x="112" y="185"/>
                    <a:pt x="129" y="185"/>
                  </a:cubicBezTo>
                  <a:cubicBezTo>
                    <a:pt x="147" y="185"/>
                    <a:pt x="161" y="180"/>
                    <a:pt x="173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1376363" y="509588"/>
              <a:ext cx="128588" cy="131762"/>
            </a:xfrm>
            <a:custGeom>
              <a:avLst/>
              <a:gdLst>
                <a:gd name="T0" fmla="*/ 63 w 236"/>
                <a:gd name="T1" fmla="*/ 226 h 241"/>
                <a:gd name="T2" fmla="*/ 17 w 236"/>
                <a:gd name="T3" fmla="*/ 183 h 241"/>
                <a:gd name="T4" fmla="*/ 0 w 236"/>
                <a:gd name="T5" fmla="*/ 120 h 241"/>
                <a:gd name="T6" fmla="*/ 17 w 236"/>
                <a:gd name="T7" fmla="*/ 58 h 241"/>
                <a:gd name="T8" fmla="*/ 63 w 236"/>
                <a:gd name="T9" fmla="*/ 15 h 241"/>
                <a:gd name="T10" fmla="*/ 131 w 236"/>
                <a:gd name="T11" fmla="*/ 0 h 241"/>
                <a:gd name="T12" fmla="*/ 196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6 w 236"/>
                <a:gd name="T21" fmla="*/ 73 h 241"/>
                <a:gd name="T22" fmla="*/ 68 w 236"/>
                <a:gd name="T23" fmla="*/ 120 h 241"/>
                <a:gd name="T24" fmla="*/ 86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6 w 236"/>
                <a:gd name="T33" fmla="*/ 225 h 241"/>
                <a:gd name="T34" fmla="*/ 131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6" y="0"/>
                    <a:pt x="131" y="0"/>
                  </a:cubicBezTo>
                  <a:cubicBezTo>
                    <a:pt x="156" y="0"/>
                    <a:pt x="177" y="5"/>
                    <a:pt x="196" y="15"/>
                  </a:cubicBezTo>
                  <a:cubicBezTo>
                    <a:pt x="214" y="26"/>
                    <a:pt x="228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1" y="66"/>
                    <a:pt x="153" y="55"/>
                    <a:pt x="130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6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8" y="200"/>
                    <a:pt x="214" y="215"/>
                    <a:pt x="196" y="225"/>
                  </a:cubicBezTo>
                  <a:cubicBezTo>
                    <a:pt x="177" y="236"/>
                    <a:pt x="156" y="241"/>
                    <a:pt x="131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1512888" y="511175"/>
              <a:ext cx="111125" cy="128587"/>
            </a:xfrm>
            <a:custGeom>
              <a:avLst/>
              <a:gdLst>
                <a:gd name="T0" fmla="*/ 70 w 70"/>
                <a:gd name="T1" fmla="*/ 19 h 81"/>
                <a:gd name="T2" fmla="*/ 47 w 70"/>
                <a:gd name="T3" fmla="*/ 19 h 81"/>
                <a:gd name="T4" fmla="*/ 47 w 70"/>
                <a:gd name="T5" fmla="*/ 81 h 81"/>
                <a:gd name="T6" fmla="*/ 23 w 70"/>
                <a:gd name="T7" fmla="*/ 81 h 81"/>
                <a:gd name="T8" fmla="*/ 23 w 70"/>
                <a:gd name="T9" fmla="*/ 19 h 81"/>
                <a:gd name="T10" fmla="*/ 0 w 70"/>
                <a:gd name="T11" fmla="*/ 19 h 81"/>
                <a:gd name="T12" fmla="*/ 0 w 70"/>
                <a:gd name="T13" fmla="*/ 0 h 81"/>
                <a:gd name="T14" fmla="*/ 70 w 70"/>
                <a:gd name="T15" fmla="*/ 0 h 81"/>
                <a:gd name="T16" fmla="*/ 70 w 70"/>
                <a:gd name="T17" fmla="*/ 19 h 81"/>
                <a:gd name="T18" fmla="*/ 70 w 70"/>
                <a:gd name="T19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70" y="19"/>
                  </a:moveTo>
                  <a:lnTo>
                    <a:pt x="47" y="19"/>
                  </a:lnTo>
                  <a:lnTo>
                    <a:pt x="47" y="81"/>
                  </a:lnTo>
                  <a:lnTo>
                    <a:pt x="23" y="81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1633538" y="465138"/>
              <a:ext cx="211138" cy="182562"/>
            </a:xfrm>
            <a:custGeom>
              <a:avLst/>
              <a:gdLst>
                <a:gd name="T0" fmla="*/ 344 w 385"/>
                <a:gd name="T1" fmla="*/ 260 h 332"/>
                <a:gd name="T2" fmla="*/ 225 w 385"/>
                <a:gd name="T3" fmla="*/ 298 h 332"/>
                <a:gd name="T4" fmla="*/ 225 w 385"/>
                <a:gd name="T5" fmla="*/ 332 h 332"/>
                <a:gd name="T6" fmla="*/ 160 w 385"/>
                <a:gd name="T7" fmla="*/ 332 h 332"/>
                <a:gd name="T8" fmla="*/ 160 w 385"/>
                <a:gd name="T9" fmla="*/ 298 h 332"/>
                <a:gd name="T10" fmla="*/ 41 w 385"/>
                <a:gd name="T11" fmla="*/ 259 h 332"/>
                <a:gd name="T12" fmla="*/ 0 w 385"/>
                <a:gd name="T13" fmla="*/ 164 h 332"/>
                <a:gd name="T14" fmla="*/ 41 w 385"/>
                <a:gd name="T15" fmla="*/ 70 h 332"/>
                <a:gd name="T16" fmla="*/ 160 w 385"/>
                <a:gd name="T17" fmla="*/ 31 h 332"/>
                <a:gd name="T18" fmla="*/ 160 w 385"/>
                <a:gd name="T19" fmla="*/ 0 h 332"/>
                <a:gd name="T20" fmla="*/ 225 w 385"/>
                <a:gd name="T21" fmla="*/ 0 h 332"/>
                <a:gd name="T22" fmla="*/ 225 w 385"/>
                <a:gd name="T23" fmla="*/ 31 h 332"/>
                <a:gd name="T24" fmla="*/ 344 w 385"/>
                <a:gd name="T25" fmla="*/ 70 h 332"/>
                <a:gd name="T26" fmla="*/ 385 w 385"/>
                <a:gd name="T27" fmla="*/ 164 h 332"/>
                <a:gd name="T28" fmla="*/ 344 w 385"/>
                <a:gd name="T29" fmla="*/ 259 h 332"/>
                <a:gd name="T30" fmla="*/ 344 w 385"/>
                <a:gd name="T31" fmla="*/ 260 h 332"/>
                <a:gd name="T32" fmla="*/ 160 w 385"/>
                <a:gd name="T33" fmla="*/ 243 h 332"/>
                <a:gd name="T34" fmla="*/ 160 w 385"/>
                <a:gd name="T35" fmla="*/ 86 h 332"/>
                <a:gd name="T36" fmla="*/ 91 w 385"/>
                <a:gd name="T37" fmla="*/ 110 h 332"/>
                <a:gd name="T38" fmla="*/ 68 w 385"/>
                <a:gd name="T39" fmla="*/ 164 h 332"/>
                <a:gd name="T40" fmla="*/ 160 w 385"/>
                <a:gd name="T41" fmla="*/ 243 h 332"/>
                <a:gd name="T42" fmla="*/ 294 w 385"/>
                <a:gd name="T43" fmla="*/ 219 h 332"/>
                <a:gd name="T44" fmla="*/ 317 w 385"/>
                <a:gd name="T45" fmla="*/ 164 h 332"/>
                <a:gd name="T46" fmla="*/ 225 w 385"/>
                <a:gd name="T47" fmla="*/ 87 h 332"/>
                <a:gd name="T48" fmla="*/ 225 w 385"/>
                <a:gd name="T49" fmla="*/ 243 h 332"/>
                <a:gd name="T50" fmla="*/ 294 w 385"/>
                <a:gd name="T5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32">
                  <a:moveTo>
                    <a:pt x="344" y="260"/>
                  </a:moveTo>
                  <a:cubicBezTo>
                    <a:pt x="316" y="283"/>
                    <a:pt x="277" y="295"/>
                    <a:pt x="225" y="298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08" y="295"/>
                    <a:pt x="69" y="282"/>
                    <a:pt x="41" y="259"/>
                  </a:cubicBezTo>
                  <a:cubicBezTo>
                    <a:pt x="13" y="236"/>
                    <a:pt x="0" y="204"/>
                    <a:pt x="0" y="164"/>
                  </a:cubicBezTo>
                  <a:cubicBezTo>
                    <a:pt x="0" y="125"/>
                    <a:pt x="13" y="93"/>
                    <a:pt x="41" y="70"/>
                  </a:cubicBezTo>
                  <a:cubicBezTo>
                    <a:pt x="69" y="47"/>
                    <a:pt x="108" y="34"/>
                    <a:pt x="160" y="3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77" y="34"/>
                    <a:pt x="316" y="47"/>
                    <a:pt x="344" y="70"/>
                  </a:cubicBezTo>
                  <a:cubicBezTo>
                    <a:pt x="371" y="93"/>
                    <a:pt x="385" y="124"/>
                    <a:pt x="385" y="164"/>
                  </a:cubicBezTo>
                  <a:cubicBezTo>
                    <a:pt x="385" y="204"/>
                    <a:pt x="371" y="236"/>
                    <a:pt x="344" y="259"/>
                  </a:cubicBezTo>
                  <a:lnTo>
                    <a:pt x="344" y="260"/>
                  </a:lnTo>
                  <a:close/>
                  <a:moveTo>
                    <a:pt x="160" y="243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29" y="89"/>
                    <a:pt x="106" y="97"/>
                    <a:pt x="91" y="110"/>
                  </a:cubicBezTo>
                  <a:cubicBezTo>
                    <a:pt x="76" y="122"/>
                    <a:pt x="68" y="140"/>
                    <a:pt x="68" y="164"/>
                  </a:cubicBezTo>
                  <a:cubicBezTo>
                    <a:pt x="68" y="210"/>
                    <a:pt x="99" y="236"/>
                    <a:pt x="160" y="243"/>
                  </a:cubicBezTo>
                  <a:close/>
                  <a:moveTo>
                    <a:pt x="294" y="219"/>
                  </a:moveTo>
                  <a:cubicBezTo>
                    <a:pt x="309" y="206"/>
                    <a:pt x="317" y="188"/>
                    <a:pt x="317" y="164"/>
                  </a:cubicBezTo>
                  <a:cubicBezTo>
                    <a:pt x="317" y="117"/>
                    <a:pt x="287" y="92"/>
                    <a:pt x="225" y="87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56" y="240"/>
                    <a:pt x="279" y="232"/>
                    <a:pt x="294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1865313" y="511175"/>
              <a:ext cx="130175" cy="128587"/>
            </a:xfrm>
            <a:custGeom>
              <a:avLst/>
              <a:gdLst>
                <a:gd name="T0" fmla="*/ 0 w 82"/>
                <a:gd name="T1" fmla="*/ 0 h 81"/>
                <a:gd name="T2" fmla="*/ 23 w 82"/>
                <a:gd name="T3" fmla="*/ 0 h 81"/>
                <a:gd name="T4" fmla="*/ 23 w 82"/>
                <a:gd name="T5" fmla="*/ 48 h 81"/>
                <a:gd name="T6" fmla="*/ 60 w 82"/>
                <a:gd name="T7" fmla="*/ 0 h 81"/>
                <a:gd name="T8" fmla="*/ 82 w 82"/>
                <a:gd name="T9" fmla="*/ 0 h 81"/>
                <a:gd name="T10" fmla="*/ 82 w 82"/>
                <a:gd name="T11" fmla="*/ 81 h 81"/>
                <a:gd name="T12" fmla="*/ 58 w 82"/>
                <a:gd name="T13" fmla="*/ 81 h 81"/>
                <a:gd name="T14" fmla="*/ 58 w 82"/>
                <a:gd name="T15" fmla="*/ 34 h 81"/>
                <a:gd name="T16" fmla="*/ 21 w 82"/>
                <a:gd name="T17" fmla="*/ 81 h 81"/>
                <a:gd name="T18" fmla="*/ 0 w 82"/>
                <a:gd name="T19" fmla="*/ 81 h 81"/>
                <a:gd name="T20" fmla="*/ 0 w 82"/>
                <a:gd name="T21" fmla="*/ 0 h 81"/>
                <a:gd name="T22" fmla="*/ 0 w 82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3" y="0"/>
                  </a:lnTo>
                  <a:lnTo>
                    <a:pt x="23" y="48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81"/>
                  </a:lnTo>
                  <a:lnTo>
                    <a:pt x="58" y="81"/>
                  </a:lnTo>
                  <a:lnTo>
                    <a:pt x="58" y="34"/>
                  </a:lnTo>
                  <a:lnTo>
                    <a:pt x="21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2024063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4 w 80"/>
                <a:gd name="T3" fmla="*/ 0 h 81"/>
                <a:gd name="T4" fmla="*/ 24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4 w 80"/>
                <a:gd name="T19" fmla="*/ 51 h 81"/>
                <a:gd name="T20" fmla="*/ 24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4" y="51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2312988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3 w 80"/>
                <a:gd name="T3" fmla="*/ 0 h 81"/>
                <a:gd name="T4" fmla="*/ 23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3 w 80"/>
                <a:gd name="T19" fmla="*/ 51 h 81"/>
                <a:gd name="T20" fmla="*/ 23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3" y="51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459038" y="509588"/>
              <a:ext cx="130175" cy="131762"/>
            </a:xfrm>
            <a:custGeom>
              <a:avLst/>
              <a:gdLst>
                <a:gd name="T0" fmla="*/ 63 w 236"/>
                <a:gd name="T1" fmla="*/ 226 h 241"/>
                <a:gd name="T2" fmla="*/ 16 w 236"/>
                <a:gd name="T3" fmla="*/ 183 h 241"/>
                <a:gd name="T4" fmla="*/ 0 w 236"/>
                <a:gd name="T5" fmla="*/ 120 h 241"/>
                <a:gd name="T6" fmla="*/ 16 w 236"/>
                <a:gd name="T7" fmla="*/ 58 h 241"/>
                <a:gd name="T8" fmla="*/ 63 w 236"/>
                <a:gd name="T9" fmla="*/ 15 h 241"/>
                <a:gd name="T10" fmla="*/ 130 w 236"/>
                <a:gd name="T11" fmla="*/ 0 h 241"/>
                <a:gd name="T12" fmla="*/ 195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5 w 236"/>
                <a:gd name="T21" fmla="*/ 73 h 241"/>
                <a:gd name="T22" fmla="*/ 68 w 236"/>
                <a:gd name="T23" fmla="*/ 120 h 241"/>
                <a:gd name="T24" fmla="*/ 85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5 w 236"/>
                <a:gd name="T33" fmla="*/ 225 h 241"/>
                <a:gd name="T34" fmla="*/ 130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7" y="201"/>
                    <a:pt x="16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6" y="58"/>
                  </a:cubicBezTo>
                  <a:cubicBezTo>
                    <a:pt x="27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5" y="15"/>
                  </a:cubicBezTo>
                  <a:cubicBezTo>
                    <a:pt x="214" y="26"/>
                    <a:pt x="227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0" y="66"/>
                    <a:pt x="153" y="55"/>
                    <a:pt x="130" y="55"/>
                  </a:cubicBezTo>
                  <a:cubicBezTo>
                    <a:pt x="112" y="55"/>
                    <a:pt x="97" y="61"/>
                    <a:pt x="85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5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7" y="200"/>
                    <a:pt x="214" y="215"/>
                    <a:pt x="195" y="225"/>
                  </a:cubicBezTo>
                  <a:cubicBezTo>
                    <a:pt x="177" y="236"/>
                    <a:pt x="155" y="241"/>
                    <a:pt x="130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2171700" y="509588"/>
              <a:ext cx="117475" cy="131762"/>
            </a:xfrm>
            <a:custGeom>
              <a:avLst/>
              <a:gdLst>
                <a:gd name="T0" fmla="*/ 185 w 214"/>
                <a:gd name="T1" fmla="*/ 26 h 241"/>
                <a:gd name="T2" fmla="*/ 101 w 214"/>
                <a:gd name="T3" fmla="*/ 0 h 241"/>
                <a:gd name="T4" fmla="*/ 46 w 214"/>
                <a:gd name="T5" fmla="*/ 7 h 241"/>
                <a:gd name="T6" fmla="*/ 8 w 214"/>
                <a:gd name="T7" fmla="*/ 22 h 241"/>
                <a:gd name="T8" fmla="*/ 32 w 214"/>
                <a:gd name="T9" fmla="*/ 70 h 241"/>
                <a:gd name="T10" fmla="*/ 55 w 214"/>
                <a:gd name="T11" fmla="*/ 60 h 241"/>
                <a:gd name="T12" fmla="*/ 92 w 214"/>
                <a:gd name="T13" fmla="*/ 54 h 241"/>
                <a:gd name="T14" fmla="*/ 133 w 214"/>
                <a:gd name="T15" fmla="*/ 66 h 241"/>
                <a:gd name="T16" fmla="*/ 145 w 214"/>
                <a:gd name="T17" fmla="*/ 92 h 241"/>
                <a:gd name="T18" fmla="*/ 145 w 214"/>
                <a:gd name="T19" fmla="*/ 100 h 241"/>
                <a:gd name="T20" fmla="*/ 101 w 214"/>
                <a:gd name="T21" fmla="*/ 100 h 241"/>
                <a:gd name="T22" fmla="*/ 25 w 214"/>
                <a:gd name="T23" fmla="*/ 118 h 241"/>
                <a:gd name="T24" fmla="*/ 0 w 214"/>
                <a:gd name="T25" fmla="*/ 170 h 241"/>
                <a:gd name="T26" fmla="*/ 11 w 214"/>
                <a:gd name="T27" fmla="*/ 206 h 241"/>
                <a:gd name="T28" fmla="*/ 41 w 214"/>
                <a:gd name="T29" fmla="*/ 232 h 241"/>
                <a:gd name="T30" fmla="*/ 88 w 214"/>
                <a:gd name="T31" fmla="*/ 241 h 241"/>
                <a:gd name="T32" fmla="*/ 151 w 214"/>
                <a:gd name="T33" fmla="*/ 219 h 241"/>
                <a:gd name="T34" fmla="*/ 151 w 214"/>
                <a:gd name="T35" fmla="*/ 223 h 241"/>
                <a:gd name="T36" fmla="*/ 151 w 214"/>
                <a:gd name="T37" fmla="*/ 237 h 241"/>
                <a:gd name="T38" fmla="*/ 214 w 214"/>
                <a:gd name="T39" fmla="*/ 237 h 241"/>
                <a:gd name="T40" fmla="*/ 214 w 214"/>
                <a:gd name="T41" fmla="*/ 103 h 241"/>
                <a:gd name="T42" fmla="*/ 185 w 214"/>
                <a:gd name="T43" fmla="*/ 25 h 241"/>
                <a:gd name="T44" fmla="*/ 185 w 214"/>
                <a:gd name="T45" fmla="*/ 26 h 241"/>
                <a:gd name="T46" fmla="*/ 135 w 214"/>
                <a:gd name="T47" fmla="*/ 187 h 241"/>
                <a:gd name="T48" fmla="*/ 104 w 214"/>
                <a:gd name="T49" fmla="*/ 195 h 241"/>
                <a:gd name="T50" fmla="*/ 76 w 214"/>
                <a:gd name="T51" fmla="*/ 188 h 241"/>
                <a:gd name="T52" fmla="*/ 66 w 214"/>
                <a:gd name="T53" fmla="*/ 167 h 241"/>
                <a:gd name="T54" fmla="*/ 108 w 214"/>
                <a:gd name="T55" fmla="*/ 139 h 241"/>
                <a:gd name="T56" fmla="*/ 147 w 214"/>
                <a:gd name="T57" fmla="*/ 139 h 241"/>
                <a:gd name="T58" fmla="*/ 148 w 214"/>
                <a:gd name="T59" fmla="*/ 176 h 241"/>
                <a:gd name="T60" fmla="*/ 135 w 214"/>
                <a:gd name="T61" fmla="*/ 18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41">
                  <a:moveTo>
                    <a:pt x="185" y="26"/>
                  </a:moveTo>
                  <a:cubicBezTo>
                    <a:pt x="165" y="8"/>
                    <a:pt x="137" y="0"/>
                    <a:pt x="101" y="0"/>
                  </a:cubicBezTo>
                  <a:cubicBezTo>
                    <a:pt x="82" y="0"/>
                    <a:pt x="64" y="2"/>
                    <a:pt x="46" y="7"/>
                  </a:cubicBezTo>
                  <a:cubicBezTo>
                    <a:pt x="32" y="11"/>
                    <a:pt x="19" y="16"/>
                    <a:pt x="8" y="2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9" y="66"/>
                    <a:pt x="46" y="62"/>
                    <a:pt x="55" y="60"/>
                  </a:cubicBezTo>
                  <a:cubicBezTo>
                    <a:pt x="67" y="56"/>
                    <a:pt x="79" y="54"/>
                    <a:pt x="92" y="54"/>
                  </a:cubicBezTo>
                  <a:cubicBezTo>
                    <a:pt x="110" y="54"/>
                    <a:pt x="124" y="58"/>
                    <a:pt x="133" y="66"/>
                  </a:cubicBezTo>
                  <a:cubicBezTo>
                    <a:pt x="140" y="72"/>
                    <a:pt x="144" y="81"/>
                    <a:pt x="145" y="92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66" y="100"/>
                    <a:pt x="41" y="106"/>
                    <a:pt x="25" y="118"/>
                  </a:cubicBezTo>
                  <a:cubicBezTo>
                    <a:pt x="8" y="131"/>
                    <a:pt x="0" y="148"/>
                    <a:pt x="0" y="170"/>
                  </a:cubicBezTo>
                  <a:cubicBezTo>
                    <a:pt x="0" y="184"/>
                    <a:pt x="4" y="196"/>
                    <a:pt x="11" y="206"/>
                  </a:cubicBezTo>
                  <a:cubicBezTo>
                    <a:pt x="17" y="217"/>
                    <a:pt x="28" y="226"/>
                    <a:pt x="41" y="232"/>
                  </a:cubicBezTo>
                  <a:cubicBezTo>
                    <a:pt x="54" y="238"/>
                    <a:pt x="70" y="241"/>
                    <a:pt x="88" y="241"/>
                  </a:cubicBezTo>
                  <a:cubicBezTo>
                    <a:pt x="116" y="241"/>
                    <a:pt x="137" y="233"/>
                    <a:pt x="151" y="219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37"/>
                    <a:pt x="151" y="237"/>
                    <a:pt x="151" y="237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69"/>
                    <a:pt x="205" y="43"/>
                    <a:pt x="185" y="25"/>
                  </a:cubicBezTo>
                  <a:lnTo>
                    <a:pt x="185" y="26"/>
                  </a:lnTo>
                  <a:close/>
                  <a:moveTo>
                    <a:pt x="135" y="187"/>
                  </a:moveTo>
                  <a:cubicBezTo>
                    <a:pt x="126" y="193"/>
                    <a:pt x="116" y="195"/>
                    <a:pt x="104" y="195"/>
                  </a:cubicBezTo>
                  <a:cubicBezTo>
                    <a:pt x="92" y="195"/>
                    <a:pt x="83" y="193"/>
                    <a:pt x="76" y="188"/>
                  </a:cubicBezTo>
                  <a:cubicBezTo>
                    <a:pt x="69" y="183"/>
                    <a:pt x="66" y="176"/>
                    <a:pt x="66" y="167"/>
                  </a:cubicBezTo>
                  <a:cubicBezTo>
                    <a:pt x="66" y="149"/>
                    <a:pt x="80" y="139"/>
                    <a:pt x="10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80"/>
                    <a:pt x="140" y="185"/>
                    <a:pt x="135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0855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чёрный рисунок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39" y="1311275"/>
            <a:ext cx="5543212" cy="1728788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999" b="1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700" y="3255962"/>
            <a:ext cx="2664023" cy="93662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701" y="4498577"/>
            <a:ext cx="1440951" cy="273843"/>
          </a:xfr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ru-RU" smtClean="0"/>
              <a:t>rostfinance.ru</a:t>
            </a:r>
            <a:endParaRPr lang="en-US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240088" y="3255963"/>
            <a:ext cx="2663825" cy="5762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3240088" y="4192588"/>
            <a:ext cx="2663825" cy="57983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6119277" y="376238"/>
            <a:ext cx="2664488" cy="4391025"/>
          </a:xfrm>
        </p:spPr>
        <p:txBody>
          <a:bodyPr>
            <a:normAutofit/>
          </a:bodyPr>
          <a:lstStyle>
            <a:lvl1pPr marL="0" indent="0">
              <a:buNone/>
              <a:defRPr sz="1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358775" y="376238"/>
            <a:ext cx="2230438" cy="366712"/>
            <a:chOff x="358775" y="376238"/>
            <a:chExt cx="2230438" cy="366712"/>
          </a:xfrm>
        </p:grpSpPr>
        <p:sp>
          <p:nvSpPr>
            <p:cNvPr id="30" name="Freeform 5"/>
            <p:cNvSpPr>
              <a:spLocks/>
            </p:cNvSpPr>
            <p:nvPr userDrawn="1"/>
          </p:nvSpPr>
          <p:spPr bwMode="auto">
            <a:xfrm>
              <a:off x="358775" y="376238"/>
              <a:ext cx="128588" cy="360362"/>
            </a:xfrm>
            <a:custGeom>
              <a:avLst/>
              <a:gdLst>
                <a:gd name="T0" fmla="*/ 118 w 235"/>
                <a:gd name="T1" fmla="*/ 0 h 654"/>
                <a:gd name="T2" fmla="*/ 0 w 235"/>
                <a:gd name="T3" fmla="*/ 118 h 654"/>
                <a:gd name="T4" fmla="*/ 0 w 235"/>
                <a:gd name="T5" fmla="*/ 537 h 654"/>
                <a:gd name="T6" fmla="*/ 118 w 235"/>
                <a:gd name="T7" fmla="*/ 654 h 654"/>
                <a:gd name="T8" fmla="*/ 235 w 235"/>
                <a:gd name="T9" fmla="*/ 537 h 654"/>
                <a:gd name="T10" fmla="*/ 235 w 235"/>
                <a:gd name="T11" fmla="*/ 118 h 654"/>
                <a:gd name="T12" fmla="*/ 118 w 235"/>
                <a:gd name="T13" fmla="*/ 1 h 654"/>
                <a:gd name="T14" fmla="*/ 118 w 235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4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4"/>
                    <a:pt x="118" y="654"/>
                  </a:cubicBezTo>
                  <a:cubicBezTo>
                    <a:pt x="182" y="654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6"/>
            <p:cNvSpPr>
              <a:spLocks noChangeArrowheads="1"/>
            </p:cNvSpPr>
            <p:nvPr userDrawn="1"/>
          </p:nvSpPr>
          <p:spPr bwMode="auto">
            <a:xfrm>
              <a:off x="731838" y="587375"/>
              <a:ext cx="149225" cy="1492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7"/>
            <p:cNvSpPr>
              <a:spLocks noChangeArrowheads="1"/>
            </p:cNvSpPr>
            <p:nvPr userDrawn="1"/>
          </p:nvSpPr>
          <p:spPr bwMode="auto">
            <a:xfrm>
              <a:off x="504825" y="376238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508000" y="376238"/>
              <a:ext cx="363538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2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2"/>
                    <a:pt x="46" y="452"/>
                    <a:pt x="46" y="452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4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9"/>
            <p:cNvSpPr>
              <a:spLocks noEditPoints="1"/>
            </p:cNvSpPr>
            <p:nvPr userDrawn="1"/>
          </p:nvSpPr>
          <p:spPr bwMode="auto">
            <a:xfrm>
              <a:off x="1074738" y="473075"/>
              <a:ext cx="139700" cy="166687"/>
            </a:xfrm>
            <a:custGeom>
              <a:avLst/>
              <a:gdLst>
                <a:gd name="T0" fmla="*/ 192 w 254"/>
                <a:gd name="T1" fmla="*/ 13 h 304"/>
                <a:gd name="T2" fmla="*/ 238 w 254"/>
                <a:gd name="T3" fmla="*/ 51 h 304"/>
                <a:gd name="T4" fmla="*/ 254 w 254"/>
                <a:gd name="T5" fmla="*/ 110 h 304"/>
                <a:gd name="T6" fmla="*/ 238 w 254"/>
                <a:gd name="T7" fmla="*/ 169 h 304"/>
                <a:gd name="T8" fmla="*/ 192 w 254"/>
                <a:gd name="T9" fmla="*/ 207 h 304"/>
                <a:gd name="T10" fmla="*/ 121 w 254"/>
                <a:gd name="T11" fmla="*/ 221 h 304"/>
                <a:gd name="T12" fmla="*/ 71 w 254"/>
                <a:gd name="T13" fmla="*/ 221 h 304"/>
                <a:gd name="T14" fmla="*/ 71 w 254"/>
                <a:gd name="T15" fmla="*/ 304 h 304"/>
                <a:gd name="T16" fmla="*/ 0 w 254"/>
                <a:gd name="T17" fmla="*/ 304 h 304"/>
                <a:gd name="T18" fmla="*/ 0 w 254"/>
                <a:gd name="T19" fmla="*/ 0 h 304"/>
                <a:gd name="T20" fmla="*/ 121 w 254"/>
                <a:gd name="T21" fmla="*/ 0 h 304"/>
                <a:gd name="T22" fmla="*/ 192 w 254"/>
                <a:gd name="T23" fmla="*/ 13 h 304"/>
                <a:gd name="T24" fmla="*/ 165 w 254"/>
                <a:gd name="T25" fmla="*/ 149 h 304"/>
                <a:gd name="T26" fmla="*/ 182 w 254"/>
                <a:gd name="T27" fmla="*/ 110 h 304"/>
                <a:gd name="T28" fmla="*/ 165 w 254"/>
                <a:gd name="T29" fmla="*/ 71 h 304"/>
                <a:gd name="T30" fmla="*/ 117 w 254"/>
                <a:gd name="T31" fmla="*/ 57 h 304"/>
                <a:gd name="T32" fmla="*/ 71 w 254"/>
                <a:gd name="T33" fmla="*/ 57 h 304"/>
                <a:gd name="T34" fmla="*/ 71 w 254"/>
                <a:gd name="T35" fmla="*/ 163 h 304"/>
                <a:gd name="T36" fmla="*/ 117 w 254"/>
                <a:gd name="T37" fmla="*/ 163 h 304"/>
                <a:gd name="T38" fmla="*/ 165 w 254"/>
                <a:gd name="T39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04">
                  <a:moveTo>
                    <a:pt x="192" y="13"/>
                  </a:moveTo>
                  <a:cubicBezTo>
                    <a:pt x="211" y="22"/>
                    <a:pt x="227" y="35"/>
                    <a:pt x="238" y="51"/>
                  </a:cubicBezTo>
                  <a:cubicBezTo>
                    <a:pt x="248" y="68"/>
                    <a:pt x="254" y="87"/>
                    <a:pt x="254" y="110"/>
                  </a:cubicBezTo>
                  <a:cubicBezTo>
                    <a:pt x="254" y="133"/>
                    <a:pt x="248" y="152"/>
                    <a:pt x="238" y="169"/>
                  </a:cubicBezTo>
                  <a:cubicBezTo>
                    <a:pt x="227" y="185"/>
                    <a:pt x="211" y="199"/>
                    <a:pt x="192" y="207"/>
                  </a:cubicBezTo>
                  <a:cubicBezTo>
                    <a:pt x="172" y="216"/>
                    <a:pt x="148" y="221"/>
                    <a:pt x="121" y="221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8" y="0"/>
                    <a:pt x="172" y="4"/>
                    <a:pt x="192" y="13"/>
                  </a:cubicBezTo>
                  <a:close/>
                  <a:moveTo>
                    <a:pt x="165" y="149"/>
                  </a:moveTo>
                  <a:cubicBezTo>
                    <a:pt x="177" y="140"/>
                    <a:pt x="182" y="127"/>
                    <a:pt x="182" y="110"/>
                  </a:cubicBezTo>
                  <a:cubicBezTo>
                    <a:pt x="182" y="93"/>
                    <a:pt x="177" y="80"/>
                    <a:pt x="165" y="71"/>
                  </a:cubicBezTo>
                  <a:cubicBezTo>
                    <a:pt x="154" y="62"/>
                    <a:pt x="138" y="57"/>
                    <a:pt x="117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38" y="163"/>
                    <a:pt x="154" y="158"/>
                    <a:pt x="165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0"/>
            <p:cNvSpPr>
              <a:spLocks noEditPoints="1"/>
            </p:cNvSpPr>
            <p:nvPr userDrawn="1"/>
          </p:nvSpPr>
          <p:spPr bwMode="auto">
            <a:xfrm>
              <a:off x="1222375" y="509588"/>
              <a:ext cx="142875" cy="131762"/>
            </a:xfrm>
            <a:custGeom>
              <a:avLst/>
              <a:gdLst>
                <a:gd name="T0" fmla="*/ 63 w 259"/>
                <a:gd name="T1" fmla="*/ 226 h 241"/>
                <a:gd name="T2" fmla="*/ 17 w 259"/>
                <a:gd name="T3" fmla="*/ 183 h 241"/>
                <a:gd name="T4" fmla="*/ 0 w 259"/>
                <a:gd name="T5" fmla="*/ 120 h 241"/>
                <a:gd name="T6" fmla="*/ 17 w 259"/>
                <a:gd name="T7" fmla="*/ 58 h 241"/>
                <a:gd name="T8" fmla="*/ 63 w 259"/>
                <a:gd name="T9" fmla="*/ 15 h 241"/>
                <a:gd name="T10" fmla="*/ 130 w 259"/>
                <a:gd name="T11" fmla="*/ 0 h 241"/>
                <a:gd name="T12" fmla="*/ 196 w 259"/>
                <a:gd name="T13" fmla="*/ 15 h 241"/>
                <a:gd name="T14" fmla="*/ 242 w 259"/>
                <a:gd name="T15" fmla="*/ 58 h 241"/>
                <a:gd name="T16" fmla="*/ 259 w 259"/>
                <a:gd name="T17" fmla="*/ 120 h 241"/>
                <a:gd name="T18" fmla="*/ 242 w 259"/>
                <a:gd name="T19" fmla="*/ 183 h 241"/>
                <a:gd name="T20" fmla="*/ 196 w 259"/>
                <a:gd name="T21" fmla="*/ 226 h 241"/>
                <a:gd name="T22" fmla="*/ 130 w 259"/>
                <a:gd name="T23" fmla="*/ 241 h 241"/>
                <a:gd name="T24" fmla="*/ 63 w 259"/>
                <a:gd name="T25" fmla="*/ 226 h 241"/>
                <a:gd name="T26" fmla="*/ 173 w 259"/>
                <a:gd name="T27" fmla="*/ 168 h 241"/>
                <a:gd name="T28" fmla="*/ 189 w 259"/>
                <a:gd name="T29" fmla="*/ 120 h 241"/>
                <a:gd name="T30" fmla="*/ 173 w 259"/>
                <a:gd name="T31" fmla="*/ 73 h 241"/>
                <a:gd name="T32" fmla="*/ 129 w 259"/>
                <a:gd name="T33" fmla="*/ 55 h 241"/>
                <a:gd name="T34" fmla="*/ 86 w 259"/>
                <a:gd name="T35" fmla="*/ 73 h 241"/>
                <a:gd name="T36" fmla="*/ 69 w 259"/>
                <a:gd name="T37" fmla="*/ 120 h 241"/>
                <a:gd name="T38" fmla="*/ 86 w 259"/>
                <a:gd name="T39" fmla="*/ 168 h 241"/>
                <a:gd name="T40" fmla="*/ 129 w 259"/>
                <a:gd name="T41" fmla="*/ 185 h 241"/>
                <a:gd name="T42" fmla="*/ 173 w 259"/>
                <a:gd name="T43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6" y="164"/>
                    <a:pt x="0" y="143"/>
                    <a:pt x="0" y="120"/>
                  </a:cubicBezTo>
                  <a:cubicBezTo>
                    <a:pt x="0" y="97"/>
                    <a:pt x="6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6" y="15"/>
                  </a:cubicBezTo>
                  <a:cubicBezTo>
                    <a:pt x="216" y="26"/>
                    <a:pt x="231" y="40"/>
                    <a:pt x="242" y="58"/>
                  </a:cubicBezTo>
                  <a:cubicBezTo>
                    <a:pt x="253" y="77"/>
                    <a:pt x="259" y="97"/>
                    <a:pt x="259" y="120"/>
                  </a:cubicBezTo>
                  <a:cubicBezTo>
                    <a:pt x="259" y="143"/>
                    <a:pt x="253" y="164"/>
                    <a:pt x="242" y="183"/>
                  </a:cubicBezTo>
                  <a:cubicBezTo>
                    <a:pt x="231" y="201"/>
                    <a:pt x="215" y="215"/>
                    <a:pt x="196" y="226"/>
                  </a:cubicBezTo>
                  <a:cubicBezTo>
                    <a:pt x="177" y="236"/>
                    <a:pt x="154" y="241"/>
                    <a:pt x="130" y="241"/>
                  </a:cubicBezTo>
                  <a:cubicBezTo>
                    <a:pt x="105" y="241"/>
                    <a:pt x="83" y="236"/>
                    <a:pt x="63" y="226"/>
                  </a:cubicBezTo>
                  <a:close/>
                  <a:moveTo>
                    <a:pt x="173" y="168"/>
                  </a:moveTo>
                  <a:cubicBezTo>
                    <a:pt x="184" y="156"/>
                    <a:pt x="189" y="140"/>
                    <a:pt x="189" y="120"/>
                  </a:cubicBezTo>
                  <a:cubicBezTo>
                    <a:pt x="189" y="100"/>
                    <a:pt x="184" y="85"/>
                    <a:pt x="173" y="73"/>
                  </a:cubicBezTo>
                  <a:cubicBezTo>
                    <a:pt x="161" y="61"/>
                    <a:pt x="147" y="55"/>
                    <a:pt x="129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5" y="84"/>
                    <a:pt x="69" y="100"/>
                    <a:pt x="69" y="120"/>
                  </a:cubicBezTo>
                  <a:cubicBezTo>
                    <a:pt x="69" y="140"/>
                    <a:pt x="75" y="156"/>
                    <a:pt x="86" y="168"/>
                  </a:cubicBezTo>
                  <a:cubicBezTo>
                    <a:pt x="97" y="180"/>
                    <a:pt x="112" y="185"/>
                    <a:pt x="129" y="185"/>
                  </a:cubicBezTo>
                  <a:cubicBezTo>
                    <a:pt x="147" y="185"/>
                    <a:pt x="161" y="180"/>
                    <a:pt x="173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1376363" y="509588"/>
              <a:ext cx="128588" cy="131762"/>
            </a:xfrm>
            <a:custGeom>
              <a:avLst/>
              <a:gdLst>
                <a:gd name="T0" fmla="*/ 63 w 236"/>
                <a:gd name="T1" fmla="*/ 226 h 241"/>
                <a:gd name="T2" fmla="*/ 17 w 236"/>
                <a:gd name="T3" fmla="*/ 183 h 241"/>
                <a:gd name="T4" fmla="*/ 0 w 236"/>
                <a:gd name="T5" fmla="*/ 120 h 241"/>
                <a:gd name="T6" fmla="*/ 17 w 236"/>
                <a:gd name="T7" fmla="*/ 58 h 241"/>
                <a:gd name="T8" fmla="*/ 63 w 236"/>
                <a:gd name="T9" fmla="*/ 15 h 241"/>
                <a:gd name="T10" fmla="*/ 131 w 236"/>
                <a:gd name="T11" fmla="*/ 0 h 241"/>
                <a:gd name="T12" fmla="*/ 196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6 w 236"/>
                <a:gd name="T21" fmla="*/ 73 h 241"/>
                <a:gd name="T22" fmla="*/ 68 w 236"/>
                <a:gd name="T23" fmla="*/ 120 h 241"/>
                <a:gd name="T24" fmla="*/ 86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6 w 236"/>
                <a:gd name="T33" fmla="*/ 225 h 241"/>
                <a:gd name="T34" fmla="*/ 131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6" y="0"/>
                    <a:pt x="131" y="0"/>
                  </a:cubicBezTo>
                  <a:cubicBezTo>
                    <a:pt x="156" y="0"/>
                    <a:pt x="177" y="5"/>
                    <a:pt x="196" y="15"/>
                  </a:cubicBezTo>
                  <a:cubicBezTo>
                    <a:pt x="214" y="26"/>
                    <a:pt x="228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1" y="66"/>
                    <a:pt x="153" y="55"/>
                    <a:pt x="130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6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8" y="200"/>
                    <a:pt x="214" y="215"/>
                    <a:pt x="196" y="225"/>
                  </a:cubicBezTo>
                  <a:cubicBezTo>
                    <a:pt x="177" y="236"/>
                    <a:pt x="156" y="241"/>
                    <a:pt x="131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1512888" y="511175"/>
              <a:ext cx="111125" cy="128587"/>
            </a:xfrm>
            <a:custGeom>
              <a:avLst/>
              <a:gdLst>
                <a:gd name="T0" fmla="*/ 70 w 70"/>
                <a:gd name="T1" fmla="*/ 19 h 81"/>
                <a:gd name="T2" fmla="*/ 47 w 70"/>
                <a:gd name="T3" fmla="*/ 19 h 81"/>
                <a:gd name="T4" fmla="*/ 47 w 70"/>
                <a:gd name="T5" fmla="*/ 81 h 81"/>
                <a:gd name="T6" fmla="*/ 23 w 70"/>
                <a:gd name="T7" fmla="*/ 81 h 81"/>
                <a:gd name="T8" fmla="*/ 23 w 70"/>
                <a:gd name="T9" fmla="*/ 19 h 81"/>
                <a:gd name="T10" fmla="*/ 0 w 70"/>
                <a:gd name="T11" fmla="*/ 19 h 81"/>
                <a:gd name="T12" fmla="*/ 0 w 70"/>
                <a:gd name="T13" fmla="*/ 0 h 81"/>
                <a:gd name="T14" fmla="*/ 70 w 70"/>
                <a:gd name="T15" fmla="*/ 0 h 81"/>
                <a:gd name="T16" fmla="*/ 70 w 70"/>
                <a:gd name="T17" fmla="*/ 19 h 81"/>
                <a:gd name="T18" fmla="*/ 70 w 70"/>
                <a:gd name="T19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70" y="19"/>
                  </a:moveTo>
                  <a:lnTo>
                    <a:pt x="47" y="19"/>
                  </a:lnTo>
                  <a:lnTo>
                    <a:pt x="47" y="81"/>
                  </a:lnTo>
                  <a:lnTo>
                    <a:pt x="23" y="81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3"/>
            <p:cNvSpPr>
              <a:spLocks noEditPoints="1"/>
            </p:cNvSpPr>
            <p:nvPr userDrawn="1"/>
          </p:nvSpPr>
          <p:spPr bwMode="auto">
            <a:xfrm>
              <a:off x="1633538" y="465138"/>
              <a:ext cx="211138" cy="182562"/>
            </a:xfrm>
            <a:custGeom>
              <a:avLst/>
              <a:gdLst>
                <a:gd name="T0" fmla="*/ 344 w 385"/>
                <a:gd name="T1" fmla="*/ 260 h 332"/>
                <a:gd name="T2" fmla="*/ 225 w 385"/>
                <a:gd name="T3" fmla="*/ 298 h 332"/>
                <a:gd name="T4" fmla="*/ 225 w 385"/>
                <a:gd name="T5" fmla="*/ 332 h 332"/>
                <a:gd name="T6" fmla="*/ 160 w 385"/>
                <a:gd name="T7" fmla="*/ 332 h 332"/>
                <a:gd name="T8" fmla="*/ 160 w 385"/>
                <a:gd name="T9" fmla="*/ 298 h 332"/>
                <a:gd name="T10" fmla="*/ 41 w 385"/>
                <a:gd name="T11" fmla="*/ 259 h 332"/>
                <a:gd name="T12" fmla="*/ 0 w 385"/>
                <a:gd name="T13" fmla="*/ 164 h 332"/>
                <a:gd name="T14" fmla="*/ 41 w 385"/>
                <a:gd name="T15" fmla="*/ 70 h 332"/>
                <a:gd name="T16" fmla="*/ 160 w 385"/>
                <a:gd name="T17" fmla="*/ 31 h 332"/>
                <a:gd name="T18" fmla="*/ 160 w 385"/>
                <a:gd name="T19" fmla="*/ 0 h 332"/>
                <a:gd name="T20" fmla="*/ 225 w 385"/>
                <a:gd name="T21" fmla="*/ 0 h 332"/>
                <a:gd name="T22" fmla="*/ 225 w 385"/>
                <a:gd name="T23" fmla="*/ 31 h 332"/>
                <a:gd name="T24" fmla="*/ 344 w 385"/>
                <a:gd name="T25" fmla="*/ 70 h 332"/>
                <a:gd name="T26" fmla="*/ 385 w 385"/>
                <a:gd name="T27" fmla="*/ 164 h 332"/>
                <a:gd name="T28" fmla="*/ 344 w 385"/>
                <a:gd name="T29" fmla="*/ 259 h 332"/>
                <a:gd name="T30" fmla="*/ 344 w 385"/>
                <a:gd name="T31" fmla="*/ 260 h 332"/>
                <a:gd name="T32" fmla="*/ 160 w 385"/>
                <a:gd name="T33" fmla="*/ 243 h 332"/>
                <a:gd name="T34" fmla="*/ 160 w 385"/>
                <a:gd name="T35" fmla="*/ 86 h 332"/>
                <a:gd name="T36" fmla="*/ 91 w 385"/>
                <a:gd name="T37" fmla="*/ 110 h 332"/>
                <a:gd name="T38" fmla="*/ 68 w 385"/>
                <a:gd name="T39" fmla="*/ 164 h 332"/>
                <a:gd name="T40" fmla="*/ 160 w 385"/>
                <a:gd name="T41" fmla="*/ 243 h 332"/>
                <a:gd name="T42" fmla="*/ 294 w 385"/>
                <a:gd name="T43" fmla="*/ 219 h 332"/>
                <a:gd name="T44" fmla="*/ 317 w 385"/>
                <a:gd name="T45" fmla="*/ 164 h 332"/>
                <a:gd name="T46" fmla="*/ 225 w 385"/>
                <a:gd name="T47" fmla="*/ 87 h 332"/>
                <a:gd name="T48" fmla="*/ 225 w 385"/>
                <a:gd name="T49" fmla="*/ 243 h 332"/>
                <a:gd name="T50" fmla="*/ 294 w 385"/>
                <a:gd name="T5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32">
                  <a:moveTo>
                    <a:pt x="344" y="260"/>
                  </a:moveTo>
                  <a:cubicBezTo>
                    <a:pt x="316" y="283"/>
                    <a:pt x="277" y="295"/>
                    <a:pt x="225" y="298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08" y="295"/>
                    <a:pt x="69" y="282"/>
                    <a:pt x="41" y="259"/>
                  </a:cubicBezTo>
                  <a:cubicBezTo>
                    <a:pt x="13" y="236"/>
                    <a:pt x="0" y="204"/>
                    <a:pt x="0" y="164"/>
                  </a:cubicBezTo>
                  <a:cubicBezTo>
                    <a:pt x="0" y="125"/>
                    <a:pt x="13" y="93"/>
                    <a:pt x="41" y="70"/>
                  </a:cubicBezTo>
                  <a:cubicBezTo>
                    <a:pt x="69" y="47"/>
                    <a:pt x="108" y="34"/>
                    <a:pt x="160" y="3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77" y="34"/>
                    <a:pt x="316" y="47"/>
                    <a:pt x="344" y="70"/>
                  </a:cubicBezTo>
                  <a:cubicBezTo>
                    <a:pt x="371" y="93"/>
                    <a:pt x="385" y="124"/>
                    <a:pt x="385" y="164"/>
                  </a:cubicBezTo>
                  <a:cubicBezTo>
                    <a:pt x="385" y="204"/>
                    <a:pt x="371" y="236"/>
                    <a:pt x="344" y="259"/>
                  </a:cubicBezTo>
                  <a:lnTo>
                    <a:pt x="344" y="260"/>
                  </a:lnTo>
                  <a:close/>
                  <a:moveTo>
                    <a:pt x="160" y="243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29" y="89"/>
                    <a:pt x="106" y="97"/>
                    <a:pt x="91" y="110"/>
                  </a:cubicBezTo>
                  <a:cubicBezTo>
                    <a:pt x="76" y="122"/>
                    <a:pt x="68" y="140"/>
                    <a:pt x="68" y="164"/>
                  </a:cubicBezTo>
                  <a:cubicBezTo>
                    <a:pt x="68" y="210"/>
                    <a:pt x="99" y="236"/>
                    <a:pt x="160" y="243"/>
                  </a:cubicBezTo>
                  <a:close/>
                  <a:moveTo>
                    <a:pt x="294" y="219"/>
                  </a:moveTo>
                  <a:cubicBezTo>
                    <a:pt x="309" y="206"/>
                    <a:pt x="317" y="188"/>
                    <a:pt x="317" y="164"/>
                  </a:cubicBezTo>
                  <a:cubicBezTo>
                    <a:pt x="317" y="117"/>
                    <a:pt x="287" y="92"/>
                    <a:pt x="225" y="87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56" y="240"/>
                    <a:pt x="279" y="232"/>
                    <a:pt x="294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1865313" y="511175"/>
              <a:ext cx="130175" cy="128587"/>
            </a:xfrm>
            <a:custGeom>
              <a:avLst/>
              <a:gdLst>
                <a:gd name="T0" fmla="*/ 0 w 82"/>
                <a:gd name="T1" fmla="*/ 0 h 81"/>
                <a:gd name="T2" fmla="*/ 23 w 82"/>
                <a:gd name="T3" fmla="*/ 0 h 81"/>
                <a:gd name="T4" fmla="*/ 23 w 82"/>
                <a:gd name="T5" fmla="*/ 48 h 81"/>
                <a:gd name="T6" fmla="*/ 60 w 82"/>
                <a:gd name="T7" fmla="*/ 0 h 81"/>
                <a:gd name="T8" fmla="*/ 82 w 82"/>
                <a:gd name="T9" fmla="*/ 0 h 81"/>
                <a:gd name="T10" fmla="*/ 82 w 82"/>
                <a:gd name="T11" fmla="*/ 81 h 81"/>
                <a:gd name="T12" fmla="*/ 58 w 82"/>
                <a:gd name="T13" fmla="*/ 81 h 81"/>
                <a:gd name="T14" fmla="*/ 58 w 82"/>
                <a:gd name="T15" fmla="*/ 34 h 81"/>
                <a:gd name="T16" fmla="*/ 21 w 82"/>
                <a:gd name="T17" fmla="*/ 81 h 81"/>
                <a:gd name="T18" fmla="*/ 0 w 82"/>
                <a:gd name="T19" fmla="*/ 81 h 81"/>
                <a:gd name="T20" fmla="*/ 0 w 82"/>
                <a:gd name="T21" fmla="*/ 0 h 81"/>
                <a:gd name="T22" fmla="*/ 0 w 82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3" y="0"/>
                  </a:lnTo>
                  <a:lnTo>
                    <a:pt x="23" y="48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81"/>
                  </a:lnTo>
                  <a:lnTo>
                    <a:pt x="58" y="81"/>
                  </a:lnTo>
                  <a:lnTo>
                    <a:pt x="58" y="34"/>
                  </a:lnTo>
                  <a:lnTo>
                    <a:pt x="21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5"/>
            <p:cNvSpPr>
              <a:spLocks/>
            </p:cNvSpPr>
            <p:nvPr userDrawn="1"/>
          </p:nvSpPr>
          <p:spPr bwMode="auto">
            <a:xfrm>
              <a:off x="2024063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4 w 80"/>
                <a:gd name="T3" fmla="*/ 0 h 81"/>
                <a:gd name="T4" fmla="*/ 24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4 w 80"/>
                <a:gd name="T19" fmla="*/ 51 h 81"/>
                <a:gd name="T20" fmla="*/ 24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4" y="51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6"/>
            <p:cNvSpPr>
              <a:spLocks/>
            </p:cNvSpPr>
            <p:nvPr userDrawn="1"/>
          </p:nvSpPr>
          <p:spPr bwMode="auto">
            <a:xfrm>
              <a:off x="2312988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3 w 80"/>
                <a:gd name="T3" fmla="*/ 0 h 81"/>
                <a:gd name="T4" fmla="*/ 23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3 w 80"/>
                <a:gd name="T19" fmla="*/ 51 h 81"/>
                <a:gd name="T20" fmla="*/ 23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3" y="51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7"/>
            <p:cNvSpPr>
              <a:spLocks/>
            </p:cNvSpPr>
            <p:nvPr userDrawn="1"/>
          </p:nvSpPr>
          <p:spPr bwMode="auto">
            <a:xfrm>
              <a:off x="2459038" y="509588"/>
              <a:ext cx="130175" cy="131762"/>
            </a:xfrm>
            <a:custGeom>
              <a:avLst/>
              <a:gdLst>
                <a:gd name="T0" fmla="*/ 63 w 236"/>
                <a:gd name="T1" fmla="*/ 226 h 241"/>
                <a:gd name="T2" fmla="*/ 16 w 236"/>
                <a:gd name="T3" fmla="*/ 183 h 241"/>
                <a:gd name="T4" fmla="*/ 0 w 236"/>
                <a:gd name="T5" fmla="*/ 120 h 241"/>
                <a:gd name="T6" fmla="*/ 16 w 236"/>
                <a:gd name="T7" fmla="*/ 58 h 241"/>
                <a:gd name="T8" fmla="*/ 63 w 236"/>
                <a:gd name="T9" fmla="*/ 15 h 241"/>
                <a:gd name="T10" fmla="*/ 130 w 236"/>
                <a:gd name="T11" fmla="*/ 0 h 241"/>
                <a:gd name="T12" fmla="*/ 195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5 w 236"/>
                <a:gd name="T21" fmla="*/ 73 h 241"/>
                <a:gd name="T22" fmla="*/ 68 w 236"/>
                <a:gd name="T23" fmla="*/ 120 h 241"/>
                <a:gd name="T24" fmla="*/ 85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5 w 236"/>
                <a:gd name="T33" fmla="*/ 225 h 241"/>
                <a:gd name="T34" fmla="*/ 130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7" y="201"/>
                    <a:pt x="16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6" y="58"/>
                  </a:cubicBezTo>
                  <a:cubicBezTo>
                    <a:pt x="27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5" y="15"/>
                  </a:cubicBezTo>
                  <a:cubicBezTo>
                    <a:pt x="214" y="26"/>
                    <a:pt x="227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0" y="66"/>
                    <a:pt x="153" y="55"/>
                    <a:pt x="130" y="55"/>
                  </a:cubicBezTo>
                  <a:cubicBezTo>
                    <a:pt x="112" y="55"/>
                    <a:pt x="97" y="61"/>
                    <a:pt x="85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5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7" y="200"/>
                    <a:pt x="214" y="215"/>
                    <a:pt x="195" y="225"/>
                  </a:cubicBezTo>
                  <a:cubicBezTo>
                    <a:pt x="177" y="236"/>
                    <a:pt x="155" y="241"/>
                    <a:pt x="130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8"/>
            <p:cNvSpPr>
              <a:spLocks noEditPoints="1"/>
            </p:cNvSpPr>
            <p:nvPr userDrawn="1"/>
          </p:nvSpPr>
          <p:spPr bwMode="auto">
            <a:xfrm>
              <a:off x="2171700" y="509588"/>
              <a:ext cx="117475" cy="131762"/>
            </a:xfrm>
            <a:custGeom>
              <a:avLst/>
              <a:gdLst>
                <a:gd name="T0" fmla="*/ 185 w 214"/>
                <a:gd name="T1" fmla="*/ 26 h 241"/>
                <a:gd name="T2" fmla="*/ 101 w 214"/>
                <a:gd name="T3" fmla="*/ 0 h 241"/>
                <a:gd name="T4" fmla="*/ 46 w 214"/>
                <a:gd name="T5" fmla="*/ 7 h 241"/>
                <a:gd name="T6" fmla="*/ 8 w 214"/>
                <a:gd name="T7" fmla="*/ 22 h 241"/>
                <a:gd name="T8" fmla="*/ 32 w 214"/>
                <a:gd name="T9" fmla="*/ 70 h 241"/>
                <a:gd name="T10" fmla="*/ 55 w 214"/>
                <a:gd name="T11" fmla="*/ 60 h 241"/>
                <a:gd name="T12" fmla="*/ 92 w 214"/>
                <a:gd name="T13" fmla="*/ 54 h 241"/>
                <a:gd name="T14" fmla="*/ 133 w 214"/>
                <a:gd name="T15" fmla="*/ 66 h 241"/>
                <a:gd name="T16" fmla="*/ 145 w 214"/>
                <a:gd name="T17" fmla="*/ 92 h 241"/>
                <a:gd name="T18" fmla="*/ 145 w 214"/>
                <a:gd name="T19" fmla="*/ 100 h 241"/>
                <a:gd name="T20" fmla="*/ 101 w 214"/>
                <a:gd name="T21" fmla="*/ 100 h 241"/>
                <a:gd name="T22" fmla="*/ 25 w 214"/>
                <a:gd name="T23" fmla="*/ 118 h 241"/>
                <a:gd name="T24" fmla="*/ 0 w 214"/>
                <a:gd name="T25" fmla="*/ 170 h 241"/>
                <a:gd name="T26" fmla="*/ 11 w 214"/>
                <a:gd name="T27" fmla="*/ 206 h 241"/>
                <a:gd name="T28" fmla="*/ 41 w 214"/>
                <a:gd name="T29" fmla="*/ 232 h 241"/>
                <a:gd name="T30" fmla="*/ 88 w 214"/>
                <a:gd name="T31" fmla="*/ 241 h 241"/>
                <a:gd name="T32" fmla="*/ 151 w 214"/>
                <a:gd name="T33" fmla="*/ 219 h 241"/>
                <a:gd name="T34" fmla="*/ 151 w 214"/>
                <a:gd name="T35" fmla="*/ 223 h 241"/>
                <a:gd name="T36" fmla="*/ 151 w 214"/>
                <a:gd name="T37" fmla="*/ 237 h 241"/>
                <a:gd name="T38" fmla="*/ 214 w 214"/>
                <a:gd name="T39" fmla="*/ 237 h 241"/>
                <a:gd name="T40" fmla="*/ 214 w 214"/>
                <a:gd name="T41" fmla="*/ 103 h 241"/>
                <a:gd name="T42" fmla="*/ 185 w 214"/>
                <a:gd name="T43" fmla="*/ 25 h 241"/>
                <a:gd name="T44" fmla="*/ 185 w 214"/>
                <a:gd name="T45" fmla="*/ 26 h 241"/>
                <a:gd name="T46" fmla="*/ 135 w 214"/>
                <a:gd name="T47" fmla="*/ 187 h 241"/>
                <a:gd name="T48" fmla="*/ 104 w 214"/>
                <a:gd name="T49" fmla="*/ 195 h 241"/>
                <a:gd name="T50" fmla="*/ 76 w 214"/>
                <a:gd name="T51" fmla="*/ 188 h 241"/>
                <a:gd name="T52" fmla="*/ 66 w 214"/>
                <a:gd name="T53" fmla="*/ 167 h 241"/>
                <a:gd name="T54" fmla="*/ 108 w 214"/>
                <a:gd name="T55" fmla="*/ 139 h 241"/>
                <a:gd name="T56" fmla="*/ 147 w 214"/>
                <a:gd name="T57" fmla="*/ 139 h 241"/>
                <a:gd name="T58" fmla="*/ 148 w 214"/>
                <a:gd name="T59" fmla="*/ 176 h 241"/>
                <a:gd name="T60" fmla="*/ 135 w 214"/>
                <a:gd name="T61" fmla="*/ 18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41">
                  <a:moveTo>
                    <a:pt x="185" y="26"/>
                  </a:moveTo>
                  <a:cubicBezTo>
                    <a:pt x="165" y="8"/>
                    <a:pt x="137" y="0"/>
                    <a:pt x="101" y="0"/>
                  </a:cubicBezTo>
                  <a:cubicBezTo>
                    <a:pt x="82" y="0"/>
                    <a:pt x="64" y="2"/>
                    <a:pt x="46" y="7"/>
                  </a:cubicBezTo>
                  <a:cubicBezTo>
                    <a:pt x="32" y="11"/>
                    <a:pt x="19" y="16"/>
                    <a:pt x="8" y="2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9" y="66"/>
                    <a:pt x="46" y="62"/>
                    <a:pt x="55" y="60"/>
                  </a:cubicBezTo>
                  <a:cubicBezTo>
                    <a:pt x="67" y="56"/>
                    <a:pt x="79" y="54"/>
                    <a:pt x="92" y="54"/>
                  </a:cubicBezTo>
                  <a:cubicBezTo>
                    <a:pt x="110" y="54"/>
                    <a:pt x="124" y="58"/>
                    <a:pt x="133" y="66"/>
                  </a:cubicBezTo>
                  <a:cubicBezTo>
                    <a:pt x="140" y="72"/>
                    <a:pt x="144" y="81"/>
                    <a:pt x="145" y="92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66" y="100"/>
                    <a:pt x="41" y="106"/>
                    <a:pt x="25" y="118"/>
                  </a:cubicBezTo>
                  <a:cubicBezTo>
                    <a:pt x="8" y="131"/>
                    <a:pt x="0" y="148"/>
                    <a:pt x="0" y="170"/>
                  </a:cubicBezTo>
                  <a:cubicBezTo>
                    <a:pt x="0" y="184"/>
                    <a:pt x="4" y="196"/>
                    <a:pt x="11" y="206"/>
                  </a:cubicBezTo>
                  <a:cubicBezTo>
                    <a:pt x="17" y="217"/>
                    <a:pt x="28" y="226"/>
                    <a:pt x="41" y="232"/>
                  </a:cubicBezTo>
                  <a:cubicBezTo>
                    <a:pt x="54" y="238"/>
                    <a:pt x="70" y="241"/>
                    <a:pt x="88" y="241"/>
                  </a:cubicBezTo>
                  <a:cubicBezTo>
                    <a:pt x="116" y="241"/>
                    <a:pt x="137" y="233"/>
                    <a:pt x="151" y="219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37"/>
                    <a:pt x="151" y="237"/>
                    <a:pt x="151" y="237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69"/>
                    <a:pt x="205" y="43"/>
                    <a:pt x="185" y="25"/>
                  </a:cubicBezTo>
                  <a:lnTo>
                    <a:pt x="185" y="26"/>
                  </a:lnTo>
                  <a:close/>
                  <a:moveTo>
                    <a:pt x="135" y="187"/>
                  </a:moveTo>
                  <a:cubicBezTo>
                    <a:pt x="126" y="193"/>
                    <a:pt x="116" y="195"/>
                    <a:pt x="104" y="195"/>
                  </a:cubicBezTo>
                  <a:cubicBezTo>
                    <a:pt x="92" y="195"/>
                    <a:pt x="83" y="193"/>
                    <a:pt x="76" y="188"/>
                  </a:cubicBezTo>
                  <a:cubicBezTo>
                    <a:pt x="69" y="183"/>
                    <a:pt x="66" y="176"/>
                    <a:pt x="66" y="167"/>
                  </a:cubicBezTo>
                  <a:cubicBezTo>
                    <a:pt x="66" y="149"/>
                    <a:pt x="80" y="139"/>
                    <a:pt x="10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80"/>
                    <a:pt x="140" y="185"/>
                    <a:pt x="135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207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чёрный без рисун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38" y="1311276"/>
            <a:ext cx="6981949" cy="1728788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999" b="1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358775" y="376238"/>
            <a:ext cx="2230438" cy="366712"/>
            <a:chOff x="358775" y="376238"/>
            <a:chExt cx="2230438" cy="366712"/>
          </a:xfrm>
        </p:grpSpPr>
        <p:sp>
          <p:nvSpPr>
            <p:cNvPr id="30" name="Freeform 5"/>
            <p:cNvSpPr>
              <a:spLocks/>
            </p:cNvSpPr>
            <p:nvPr userDrawn="1"/>
          </p:nvSpPr>
          <p:spPr bwMode="auto">
            <a:xfrm>
              <a:off x="358775" y="376238"/>
              <a:ext cx="128588" cy="360362"/>
            </a:xfrm>
            <a:custGeom>
              <a:avLst/>
              <a:gdLst>
                <a:gd name="T0" fmla="*/ 118 w 235"/>
                <a:gd name="T1" fmla="*/ 0 h 654"/>
                <a:gd name="T2" fmla="*/ 0 w 235"/>
                <a:gd name="T3" fmla="*/ 118 h 654"/>
                <a:gd name="T4" fmla="*/ 0 w 235"/>
                <a:gd name="T5" fmla="*/ 537 h 654"/>
                <a:gd name="T6" fmla="*/ 118 w 235"/>
                <a:gd name="T7" fmla="*/ 654 h 654"/>
                <a:gd name="T8" fmla="*/ 235 w 235"/>
                <a:gd name="T9" fmla="*/ 537 h 654"/>
                <a:gd name="T10" fmla="*/ 235 w 235"/>
                <a:gd name="T11" fmla="*/ 118 h 654"/>
                <a:gd name="T12" fmla="*/ 118 w 235"/>
                <a:gd name="T13" fmla="*/ 1 h 654"/>
                <a:gd name="T14" fmla="*/ 118 w 235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4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4"/>
                    <a:pt x="118" y="654"/>
                  </a:cubicBezTo>
                  <a:cubicBezTo>
                    <a:pt x="182" y="654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6"/>
            <p:cNvSpPr>
              <a:spLocks noChangeArrowheads="1"/>
            </p:cNvSpPr>
            <p:nvPr userDrawn="1"/>
          </p:nvSpPr>
          <p:spPr bwMode="auto">
            <a:xfrm>
              <a:off x="731838" y="587375"/>
              <a:ext cx="149225" cy="1492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7"/>
            <p:cNvSpPr>
              <a:spLocks noChangeArrowheads="1"/>
            </p:cNvSpPr>
            <p:nvPr userDrawn="1"/>
          </p:nvSpPr>
          <p:spPr bwMode="auto">
            <a:xfrm>
              <a:off x="504825" y="376238"/>
              <a:ext cx="149225" cy="149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508000" y="376238"/>
              <a:ext cx="363538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2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2"/>
                    <a:pt x="46" y="452"/>
                    <a:pt x="46" y="452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4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9"/>
            <p:cNvSpPr>
              <a:spLocks noEditPoints="1"/>
            </p:cNvSpPr>
            <p:nvPr userDrawn="1"/>
          </p:nvSpPr>
          <p:spPr bwMode="auto">
            <a:xfrm>
              <a:off x="1074738" y="473075"/>
              <a:ext cx="139700" cy="166687"/>
            </a:xfrm>
            <a:custGeom>
              <a:avLst/>
              <a:gdLst>
                <a:gd name="T0" fmla="*/ 192 w 254"/>
                <a:gd name="T1" fmla="*/ 13 h 304"/>
                <a:gd name="T2" fmla="*/ 238 w 254"/>
                <a:gd name="T3" fmla="*/ 51 h 304"/>
                <a:gd name="T4" fmla="*/ 254 w 254"/>
                <a:gd name="T5" fmla="*/ 110 h 304"/>
                <a:gd name="T6" fmla="*/ 238 w 254"/>
                <a:gd name="T7" fmla="*/ 169 h 304"/>
                <a:gd name="T8" fmla="*/ 192 w 254"/>
                <a:gd name="T9" fmla="*/ 207 h 304"/>
                <a:gd name="T10" fmla="*/ 121 w 254"/>
                <a:gd name="T11" fmla="*/ 221 h 304"/>
                <a:gd name="T12" fmla="*/ 71 w 254"/>
                <a:gd name="T13" fmla="*/ 221 h 304"/>
                <a:gd name="T14" fmla="*/ 71 w 254"/>
                <a:gd name="T15" fmla="*/ 304 h 304"/>
                <a:gd name="T16" fmla="*/ 0 w 254"/>
                <a:gd name="T17" fmla="*/ 304 h 304"/>
                <a:gd name="T18" fmla="*/ 0 w 254"/>
                <a:gd name="T19" fmla="*/ 0 h 304"/>
                <a:gd name="T20" fmla="*/ 121 w 254"/>
                <a:gd name="T21" fmla="*/ 0 h 304"/>
                <a:gd name="T22" fmla="*/ 192 w 254"/>
                <a:gd name="T23" fmla="*/ 13 h 304"/>
                <a:gd name="T24" fmla="*/ 165 w 254"/>
                <a:gd name="T25" fmla="*/ 149 h 304"/>
                <a:gd name="T26" fmla="*/ 182 w 254"/>
                <a:gd name="T27" fmla="*/ 110 h 304"/>
                <a:gd name="T28" fmla="*/ 165 w 254"/>
                <a:gd name="T29" fmla="*/ 71 h 304"/>
                <a:gd name="T30" fmla="*/ 117 w 254"/>
                <a:gd name="T31" fmla="*/ 57 h 304"/>
                <a:gd name="T32" fmla="*/ 71 w 254"/>
                <a:gd name="T33" fmla="*/ 57 h 304"/>
                <a:gd name="T34" fmla="*/ 71 w 254"/>
                <a:gd name="T35" fmla="*/ 163 h 304"/>
                <a:gd name="T36" fmla="*/ 117 w 254"/>
                <a:gd name="T37" fmla="*/ 163 h 304"/>
                <a:gd name="T38" fmla="*/ 165 w 254"/>
                <a:gd name="T39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304">
                  <a:moveTo>
                    <a:pt x="192" y="13"/>
                  </a:moveTo>
                  <a:cubicBezTo>
                    <a:pt x="211" y="22"/>
                    <a:pt x="227" y="35"/>
                    <a:pt x="238" y="51"/>
                  </a:cubicBezTo>
                  <a:cubicBezTo>
                    <a:pt x="248" y="68"/>
                    <a:pt x="254" y="87"/>
                    <a:pt x="254" y="110"/>
                  </a:cubicBezTo>
                  <a:cubicBezTo>
                    <a:pt x="254" y="133"/>
                    <a:pt x="248" y="152"/>
                    <a:pt x="238" y="169"/>
                  </a:cubicBezTo>
                  <a:cubicBezTo>
                    <a:pt x="227" y="185"/>
                    <a:pt x="211" y="199"/>
                    <a:pt x="192" y="207"/>
                  </a:cubicBezTo>
                  <a:cubicBezTo>
                    <a:pt x="172" y="216"/>
                    <a:pt x="148" y="221"/>
                    <a:pt x="121" y="221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8" y="0"/>
                    <a:pt x="172" y="4"/>
                    <a:pt x="192" y="13"/>
                  </a:cubicBezTo>
                  <a:close/>
                  <a:moveTo>
                    <a:pt x="165" y="149"/>
                  </a:moveTo>
                  <a:cubicBezTo>
                    <a:pt x="177" y="140"/>
                    <a:pt x="182" y="127"/>
                    <a:pt x="182" y="110"/>
                  </a:cubicBezTo>
                  <a:cubicBezTo>
                    <a:pt x="182" y="93"/>
                    <a:pt x="177" y="80"/>
                    <a:pt x="165" y="71"/>
                  </a:cubicBezTo>
                  <a:cubicBezTo>
                    <a:pt x="154" y="62"/>
                    <a:pt x="138" y="57"/>
                    <a:pt x="117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38" y="163"/>
                    <a:pt x="154" y="158"/>
                    <a:pt x="165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0"/>
            <p:cNvSpPr>
              <a:spLocks noEditPoints="1"/>
            </p:cNvSpPr>
            <p:nvPr userDrawn="1"/>
          </p:nvSpPr>
          <p:spPr bwMode="auto">
            <a:xfrm>
              <a:off x="1222375" y="509588"/>
              <a:ext cx="142875" cy="131762"/>
            </a:xfrm>
            <a:custGeom>
              <a:avLst/>
              <a:gdLst>
                <a:gd name="T0" fmla="*/ 63 w 259"/>
                <a:gd name="T1" fmla="*/ 226 h 241"/>
                <a:gd name="T2" fmla="*/ 17 w 259"/>
                <a:gd name="T3" fmla="*/ 183 h 241"/>
                <a:gd name="T4" fmla="*/ 0 w 259"/>
                <a:gd name="T5" fmla="*/ 120 h 241"/>
                <a:gd name="T6" fmla="*/ 17 w 259"/>
                <a:gd name="T7" fmla="*/ 58 h 241"/>
                <a:gd name="T8" fmla="*/ 63 w 259"/>
                <a:gd name="T9" fmla="*/ 15 h 241"/>
                <a:gd name="T10" fmla="*/ 130 w 259"/>
                <a:gd name="T11" fmla="*/ 0 h 241"/>
                <a:gd name="T12" fmla="*/ 196 w 259"/>
                <a:gd name="T13" fmla="*/ 15 h 241"/>
                <a:gd name="T14" fmla="*/ 242 w 259"/>
                <a:gd name="T15" fmla="*/ 58 h 241"/>
                <a:gd name="T16" fmla="*/ 259 w 259"/>
                <a:gd name="T17" fmla="*/ 120 h 241"/>
                <a:gd name="T18" fmla="*/ 242 w 259"/>
                <a:gd name="T19" fmla="*/ 183 h 241"/>
                <a:gd name="T20" fmla="*/ 196 w 259"/>
                <a:gd name="T21" fmla="*/ 226 h 241"/>
                <a:gd name="T22" fmla="*/ 130 w 259"/>
                <a:gd name="T23" fmla="*/ 241 h 241"/>
                <a:gd name="T24" fmla="*/ 63 w 259"/>
                <a:gd name="T25" fmla="*/ 226 h 241"/>
                <a:gd name="T26" fmla="*/ 173 w 259"/>
                <a:gd name="T27" fmla="*/ 168 h 241"/>
                <a:gd name="T28" fmla="*/ 189 w 259"/>
                <a:gd name="T29" fmla="*/ 120 h 241"/>
                <a:gd name="T30" fmla="*/ 173 w 259"/>
                <a:gd name="T31" fmla="*/ 73 h 241"/>
                <a:gd name="T32" fmla="*/ 129 w 259"/>
                <a:gd name="T33" fmla="*/ 55 h 241"/>
                <a:gd name="T34" fmla="*/ 86 w 259"/>
                <a:gd name="T35" fmla="*/ 73 h 241"/>
                <a:gd name="T36" fmla="*/ 69 w 259"/>
                <a:gd name="T37" fmla="*/ 120 h 241"/>
                <a:gd name="T38" fmla="*/ 86 w 259"/>
                <a:gd name="T39" fmla="*/ 168 h 241"/>
                <a:gd name="T40" fmla="*/ 129 w 259"/>
                <a:gd name="T41" fmla="*/ 185 h 241"/>
                <a:gd name="T42" fmla="*/ 173 w 259"/>
                <a:gd name="T43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6" y="164"/>
                    <a:pt x="0" y="143"/>
                    <a:pt x="0" y="120"/>
                  </a:cubicBezTo>
                  <a:cubicBezTo>
                    <a:pt x="0" y="97"/>
                    <a:pt x="6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6" y="15"/>
                  </a:cubicBezTo>
                  <a:cubicBezTo>
                    <a:pt x="216" y="26"/>
                    <a:pt x="231" y="40"/>
                    <a:pt x="242" y="58"/>
                  </a:cubicBezTo>
                  <a:cubicBezTo>
                    <a:pt x="253" y="77"/>
                    <a:pt x="259" y="97"/>
                    <a:pt x="259" y="120"/>
                  </a:cubicBezTo>
                  <a:cubicBezTo>
                    <a:pt x="259" y="143"/>
                    <a:pt x="253" y="164"/>
                    <a:pt x="242" y="183"/>
                  </a:cubicBezTo>
                  <a:cubicBezTo>
                    <a:pt x="231" y="201"/>
                    <a:pt x="215" y="215"/>
                    <a:pt x="196" y="226"/>
                  </a:cubicBezTo>
                  <a:cubicBezTo>
                    <a:pt x="177" y="236"/>
                    <a:pt x="154" y="241"/>
                    <a:pt x="130" y="241"/>
                  </a:cubicBezTo>
                  <a:cubicBezTo>
                    <a:pt x="105" y="241"/>
                    <a:pt x="83" y="236"/>
                    <a:pt x="63" y="226"/>
                  </a:cubicBezTo>
                  <a:close/>
                  <a:moveTo>
                    <a:pt x="173" y="168"/>
                  </a:moveTo>
                  <a:cubicBezTo>
                    <a:pt x="184" y="156"/>
                    <a:pt x="189" y="140"/>
                    <a:pt x="189" y="120"/>
                  </a:cubicBezTo>
                  <a:cubicBezTo>
                    <a:pt x="189" y="100"/>
                    <a:pt x="184" y="85"/>
                    <a:pt x="173" y="73"/>
                  </a:cubicBezTo>
                  <a:cubicBezTo>
                    <a:pt x="161" y="61"/>
                    <a:pt x="147" y="55"/>
                    <a:pt x="129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5" y="84"/>
                    <a:pt x="69" y="100"/>
                    <a:pt x="69" y="120"/>
                  </a:cubicBezTo>
                  <a:cubicBezTo>
                    <a:pt x="69" y="140"/>
                    <a:pt x="75" y="156"/>
                    <a:pt x="86" y="168"/>
                  </a:cubicBezTo>
                  <a:cubicBezTo>
                    <a:pt x="97" y="180"/>
                    <a:pt x="112" y="185"/>
                    <a:pt x="129" y="185"/>
                  </a:cubicBezTo>
                  <a:cubicBezTo>
                    <a:pt x="147" y="185"/>
                    <a:pt x="161" y="180"/>
                    <a:pt x="173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1376363" y="509588"/>
              <a:ext cx="128588" cy="131762"/>
            </a:xfrm>
            <a:custGeom>
              <a:avLst/>
              <a:gdLst>
                <a:gd name="T0" fmla="*/ 63 w 236"/>
                <a:gd name="T1" fmla="*/ 226 h 241"/>
                <a:gd name="T2" fmla="*/ 17 w 236"/>
                <a:gd name="T3" fmla="*/ 183 h 241"/>
                <a:gd name="T4" fmla="*/ 0 w 236"/>
                <a:gd name="T5" fmla="*/ 120 h 241"/>
                <a:gd name="T6" fmla="*/ 17 w 236"/>
                <a:gd name="T7" fmla="*/ 58 h 241"/>
                <a:gd name="T8" fmla="*/ 63 w 236"/>
                <a:gd name="T9" fmla="*/ 15 h 241"/>
                <a:gd name="T10" fmla="*/ 131 w 236"/>
                <a:gd name="T11" fmla="*/ 0 h 241"/>
                <a:gd name="T12" fmla="*/ 196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6 w 236"/>
                <a:gd name="T21" fmla="*/ 73 h 241"/>
                <a:gd name="T22" fmla="*/ 68 w 236"/>
                <a:gd name="T23" fmla="*/ 120 h 241"/>
                <a:gd name="T24" fmla="*/ 86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6 w 236"/>
                <a:gd name="T33" fmla="*/ 225 h 241"/>
                <a:gd name="T34" fmla="*/ 131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8" y="201"/>
                    <a:pt x="17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7" y="58"/>
                  </a:cubicBezTo>
                  <a:cubicBezTo>
                    <a:pt x="28" y="40"/>
                    <a:pt x="43" y="26"/>
                    <a:pt x="63" y="15"/>
                  </a:cubicBezTo>
                  <a:cubicBezTo>
                    <a:pt x="83" y="5"/>
                    <a:pt x="106" y="0"/>
                    <a:pt x="131" y="0"/>
                  </a:cubicBezTo>
                  <a:cubicBezTo>
                    <a:pt x="156" y="0"/>
                    <a:pt x="177" y="5"/>
                    <a:pt x="196" y="15"/>
                  </a:cubicBezTo>
                  <a:cubicBezTo>
                    <a:pt x="214" y="26"/>
                    <a:pt x="228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1" y="66"/>
                    <a:pt x="153" y="55"/>
                    <a:pt x="130" y="55"/>
                  </a:cubicBezTo>
                  <a:cubicBezTo>
                    <a:pt x="112" y="55"/>
                    <a:pt x="97" y="61"/>
                    <a:pt x="86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6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8" y="200"/>
                    <a:pt x="214" y="215"/>
                    <a:pt x="196" y="225"/>
                  </a:cubicBezTo>
                  <a:cubicBezTo>
                    <a:pt x="177" y="236"/>
                    <a:pt x="156" y="241"/>
                    <a:pt x="131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1512888" y="511175"/>
              <a:ext cx="111125" cy="128587"/>
            </a:xfrm>
            <a:custGeom>
              <a:avLst/>
              <a:gdLst>
                <a:gd name="T0" fmla="*/ 70 w 70"/>
                <a:gd name="T1" fmla="*/ 19 h 81"/>
                <a:gd name="T2" fmla="*/ 47 w 70"/>
                <a:gd name="T3" fmla="*/ 19 h 81"/>
                <a:gd name="T4" fmla="*/ 47 w 70"/>
                <a:gd name="T5" fmla="*/ 81 h 81"/>
                <a:gd name="T6" fmla="*/ 23 w 70"/>
                <a:gd name="T7" fmla="*/ 81 h 81"/>
                <a:gd name="T8" fmla="*/ 23 w 70"/>
                <a:gd name="T9" fmla="*/ 19 h 81"/>
                <a:gd name="T10" fmla="*/ 0 w 70"/>
                <a:gd name="T11" fmla="*/ 19 h 81"/>
                <a:gd name="T12" fmla="*/ 0 w 70"/>
                <a:gd name="T13" fmla="*/ 0 h 81"/>
                <a:gd name="T14" fmla="*/ 70 w 70"/>
                <a:gd name="T15" fmla="*/ 0 h 81"/>
                <a:gd name="T16" fmla="*/ 70 w 70"/>
                <a:gd name="T17" fmla="*/ 19 h 81"/>
                <a:gd name="T18" fmla="*/ 70 w 70"/>
                <a:gd name="T19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1">
                  <a:moveTo>
                    <a:pt x="70" y="19"/>
                  </a:moveTo>
                  <a:lnTo>
                    <a:pt x="47" y="19"/>
                  </a:lnTo>
                  <a:lnTo>
                    <a:pt x="47" y="81"/>
                  </a:lnTo>
                  <a:lnTo>
                    <a:pt x="23" y="81"/>
                  </a:lnTo>
                  <a:lnTo>
                    <a:pt x="2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3"/>
            <p:cNvSpPr>
              <a:spLocks noEditPoints="1"/>
            </p:cNvSpPr>
            <p:nvPr userDrawn="1"/>
          </p:nvSpPr>
          <p:spPr bwMode="auto">
            <a:xfrm>
              <a:off x="1633538" y="465138"/>
              <a:ext cx="211138" cy="182562"/>
            </a:xfrm>
            <a:custGeom>
              <a:avLst/>
              <a:gdLst>
                <a:gd name="T0" fmla="*/ 344 w 385"/>
                <a:gd name="T1" fmla="*/ 260 h 332"/>
                <a:gd name="T2" fmla="*/ 225 w 385"/>
                <a:gd name="T3" fmla="*/ 298 h 332"/>
                <a:gd name="T4" fmla="*/ 225 w 385"/>
                <a:gd name="T5" fmla="*/ 332 h 332"/>
                <a:gd name="T6" fmla="*/ 160 w 385"/>
                <a:gd name="T7" fmla="*/ 332 h 332"/>
                <a:gd name="T8" fmla="*/ 160 w 385"/>
                <a:gd name="T9" fmla="*/ 298 h 332"/>
                <a:gd name="T10" fmla="*/ 41 w 385"/>
                <a:gd name="T11" fmla="*/ 259 h 332"/>
                <a:gd name="T12" fmla="*/ 0 w 385"/>
                <a:gd name="T13" fmla="*/ 164 h 332"/>
                <a:gd name="T14" fmla="*/ 41 w 385"/>
                <a:gd name="T15" fmla="*/ 70 h 332"/>
                <a:gd name="T16" fmla="*/ 160 w 385"/>
                <a:gd name="T17" fmla="*/ 31 h 332"/>
                <a:gd name="T18" fmla="*/ 160 w 385"/>
                <a:gd name="T19" fmla="*/ 0 h 332"/>
                <a:gd name="T20" fmla="*/ 225 w 385"/>
                <a:gd name="T21" fmla="*/ 0 h 332"/>
                <a:gd name="T22" fmla="*/ 225 w 385"/>
                <a:gd name="T23" fmla="*/ 31 h 332"/>
                <a:gd name="T24" fmla="*/ 344 w 385"/>
                <a:gd name="T25" fmla="*/ 70 h 332"/>
                <a:gd name="T26" fmla="*/ 385 w 385"/>
                <a:gd name="T27" fmla="*/ 164 h 332"/>
                <a:gd name="T28" fmla="*/ 344 w 385"/>
                <a:gd name="T29" fmla="*/ 259 h 332"/>
                <a:gd name="T30" fmla="*/ 344 w 385"/>
                <a:gd name="T31" fmla="*/ 260 h 332"/>
                <a:gd name="T32" fmla="*/ 160 w 385"/>
                <a:gd name="T33" fmla="*/ 243 h 332"/>
                <a:gd name="T34" fmla="*/ 160 w 385"/>
                <a:gd name="T35" fmla="*/ 86 h 332"/>
                <a:gd name="T36" fmla="*/ 91 w 385"/>
                <a:gd name="T37" fmla="*/ 110 h 332"/>
                <a:gd name="T38" fmla="*/ 68 w 385"/>
                <a:gd name="T39" fmla="*/ 164 h 332"/>
                <a:gd name="T40" fmla="*/ 160 w 385"/>
                <a:gd name="T41" fmla="*/ 243 h 332"/>
                <a:gd name="T42" fmla="*/ 294 w 385"/>
                <a:gd name="T43" fmla="*/ 219 h 332"/>
                <a:gd name="T44" fmla="*/ 317 w 385"/>
                <a:gd name="T45" fmla="*/ 164 h 332"/>
                <a:gd name="T46" fmla="*/ 225 w 385"/>
                <a:gd name="T47" fmla="*/ 87 h 332"/>
                <a:gd name="T48" fmla="*/ 225 w 385"/>
                <a:gd name="T49" fmla="*/ 243 h 332"/>
                <a:gd name="T50" fmla="*/ 294 w 385"/>
                <a:gd name="T5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32">
                  <a:moveTo>
                    <a:pt x="344" y="260"/>
                  </a:moveTo>
                  <a:cubicBezTo>
                    <a:pt x="316" y="283"/>
                    <a:pt x="277" y="295"/>
                    <a:pt x="225" y="298"/>
                  </a:cubicBezTo>
                  <a:cubicBezTo>
                    <a:pt x="225" y="332"/>
                    <a:pt x="225" y="332"/>
                    <a:pt x="225" y="332"/>
                  </a:cubicBezTo>
                  <a:cubicBezTo>
                    <a:pt x="160" y="332"/>
                    <a:pt x="160" y="332"/>
                    <a:pt x="160" y="332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08" y="295"/>
                    <a:pt x="69" y="282"/>
                    <a:pt x="41" y="259"/>
                  </a:cubicBezTo>
                  <a:cubicBezTo>
                    <a:pt x="13" y="236"/>
                    <a:pt x="0" y="204"/>
                    <a:pt x="0" y="164"/>
                  </a:cubicBezTo>
                  <a:cubicBezTo>
                    <a:pt x="0" y="125"/>
                    <a:pt x="13" y="93"/>
                    <a:pt x="41" y="70"/>
                  </a:cubicBezTo>
                  <a:cubicBezTo>
                    <a:pt x="69" y="47"/>
                    <a:pt x="108" y="34"/>
                    <a:pt x="160" y="3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77" y="34"/>
                    <a:pt x="316" y="47"/>
                    <a:pt x="344" y="70"/>
                  </a:cubicBezTo>
                  <a:cubicBezTo>
                    <a:pt x="371" y="93"/>
                    <a:pt x="385" y="124"/>
                    <a:pt x="385" y="164"/>
                  </a:cubicBezTo>
                  <a:cubicBezTo>
                    <a:pt x="385" y="204"/>
                    <a:pt x="371" y="236"/>
                    <a:pt x="344" y="259"/>
                  </a:cubicBezTo>
                  <a:lnTo>
                    <a:pt x="344" y="260"/>
                  </a:lnTo>
                  <a:close/>
                  <a:moveTo>
                    <a:pt x="160" y="243"/>
                  </a:moveTo>
                  <a:cubicBezTo>
                    <a:pt x="160" y="86"/>
                    <a:pt x="160" y="86"/>
                    <a:pt x="160" y="86"/>
                  </a:cubicBezTo>
                  <a:cubicBezTo>
                    <a:pt x="129" y="89"/>
                    <a:pt x="106" y="97"/>
                    <a:pt x="91" y="110"/>
                  </a:cubicBezTo>
                  <a:cubicBezTo>
                    <a:pt x="76" y="122"/>
                    <a:pt x="68" y="140"/>
                    <a:pt x="68" y="164"/>
                  </a:cubicBezTo>
                  <a:cubicBezTo>
                    <a:pt x="68" y="210"/>
                    <a:pt x="99" y="236"/>
                    <a:pt x="160" y="243"/>
                  </a:cubicBezTo>
                  <a:close/>
                  <a:moveTo>
                    <a:pt x="294" y="219"/>
                  </a:moveTo>
                  <a:cubicBezTo>
                    <a:pt x="309" y="206"/>
                    <a:pt x="317" y="188"/>
                    <a:pt x="317" y="164"/>
                  </a:cubicBezTo>
                  <a:cubicBezTo>
                    <a:pt x="317" y="117"/>
                    <a:pt x="287" y="92"/>
                    <a:pt x="225" y="87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56" y="240"/>
                    <a:pt x="279" y="232"/>
                    <a:pt x="294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1865313" y="511175"/>
              <a:ext cx="130175" cy="128587"/>
            </a:xfrm>
            <a:custGeom>
              <a:avLst/>
              <a:gdLst>
                <a:gd name="T0" fmla="*/ 0 w 82"/>
                <a:gd name="T1" fmla="*/ 0 h 81"/>
                <a:gd name="T2" fmla="*/ 23 w 82"/>
                <a:gd name="T3" fmla="*/ 0 h 81"/>
                <a:gd name="T4" fmla="*/ 23 w 82"/>
                <a:gd name="T5" fmla="*/ 48 h 81"/>
                <a:gd name="T6" fmla="*/ 60 w 82"/>
                <a:gd name="T7" fmla="*/ 0 h 81"/>
                <a:gd name="T8" fmla="*/ 82 w 82"/>
                <a:gd name="T9" fmla="*/ 0 h 81"/>
                <a:gd name="T10" fmla="*/ 82 w 82"/>
                <a:gd name="T11" fmla="*/ 81 h 81"/>
                <a:gd name="T12" fmla="*/ 58 w 82"/>
                <a:gd name="T13" fmla="*/ 81 h 81"/>
                <a:gd name="T14" fmla="*/ 58 w 82"/>
                <a:gd name="T15" fmla="*/ 34 h 81"/>
                <a:gd name="T16" fmla="*/ 21 w 82"/>
                <a:gd name="T17" fmla="*/ 81 h 81"/>
                <a:gd name="T18" fmla="*/ 0 w 82"/>
                <a:gd name="T19" fmla="*/ 81 h 81"/>
                <a:gd name="T20" fmla="*/ 0 w 82"/>
                <a:gd name="T21" fmla="*/ 0 h 81"/>
                <a:gd name="T22" fmla="*/ 0 w 82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3" y="0"/>
                  </a:lnTo>
                  <a:lnTo>
                    <a:pt x="23" y="48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81"/>
                  </a:lnTo>
                  <a:lnTo>
                    <a:pt x="58" y="81"/>
                  </a:lnTo>
                  <a:lnTo>
                    <a:pt x="58" y="34"/>
                  </a:lnTo>
                  <a:lnTo>
                    <a:pt x="21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5"/>
            <p:cNvSpPr>
              <a:spLocks/>
            </p:cNvSpPr>
            <p:nvPr userDrawn="1"/>
          </p:nvSpPr>
          <p:spPr bwMode="auto">
            <a:xfrm>
              <a:off x="2024063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4 w 80"/>
                <a:gd name="T3" fmla="*/ 0 h 81"/>
                <a:gd name="T4" fmla="*/ 24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4 w 80"/>
                <a:gd name="T19" fmla="*/ 51 h 81"/>
                <a:gd name="T20" fmla="*/ 24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4" y="51"/>
                  </a:lnTo>
                  <a:lnTo>
                    <a:pt x="24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6"/>
            <p:cNvSpPr>
              <a:spLocks/>
            </p:cNvSpPr>
            <p:nvPr userDrawn="1"/>
          </p:nvSpPr>
          <p:spPr bwMode="auto">
            <a:xfrm>
              <a:off x="2312988" y="511175"/>
              <a:ext cx="127000" cy="128587"/>
            </a:xfrm>
            <a:custGeom>
              <a:avLst/>
              <a:gdLst>
                <a:gd name="T0" fmla="*/ 0 w 80"/>
                <a:gd name="T1" fmla="*/ 0 h 81"/>
                <a:gd name="T2" fmla="*/ 23 w 80"/>
                <a:gd name="T3" fmla="*/ 0 h 81"/>
                <a:gd name="T4" fmla="*/ 23 w 80"/>
                <a:gd name="T5" fmla="*/ 32 h 81"/>
                <a:gd name="T6" fmla="*/ 56 w 80"/>
                <a:gd name="T7" fmla="*/ 32 h 81"/>
                <a:gd name="T8" fmla="*/ 56 w 80"/>
                <a:gd name="T9" fmla="*/ 0 h 81"/>
                <a:gd name="T10" fmla="*/ 80 w 80"/>
                <a:gd name="T11" fmla="*/ 0 h 81"/>
                <a:gd name="T12" fmla="*/ 80 w 80"/>
                <a:gd name="T13" fmla="*/ 81 h 81"/>
                <a:gd name="T14" fmla="*/ 56 w 80"/>
                <a:gd name="T15" fmla="*/ 81 h 81"/>
                <a:gd name="T16" fmla="*/ 56 w 80"/>
                <a:gd name="T17" fmla="*/ 51 h 81"/>
                <a:gd name="T18" fmla="*/ 23 w 80"/>
                <a:gd name="T19" fmla="*/ 51 h 81"/>
                <a:gd name="T20" fmla="*/ 23 w 80"/>
                <a:gd name="T21" fmla="*/ 81 h 81"/>
                <a:gd name="T22" fmla="*/ 0 w 80"/>
                <a:gd name="T23" fmla="*/ 81 h 81"/>
                <a:gd name="T24" fmla="*/ 0 w 80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0" y="0"/>
                  </a:moveTo>
                  <a:lnTo>
                    <a:pt x="23" y="0"/>
                  </a:lnTo>
                  <a:lnTo>
                    <a:pt x="2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0" y="81"/>
                  </a:lnTo>
                  <a:lnTo>
                    <a:pt x="56" y="81"/>
                  </a:lnTo>
                  <a:lnTo>
                    <a:pt x="56" y="51"/>
                  </a:lnTo>
                  <a:lnTo>
                    <a:pt x="23" y="51"/>
                  </a:lnTo>
                  <a:lnTo>
                    <a:pt x="23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7"/>
            <p:cNvSpPr>
              <a:spLocks/>
            </p:cNvSpPr>
            <p:nvPr userDrawn="1"/>
          </p:nvSpPr>
          <p:spPr bwMode="auto">
            <a:xfrm>
              <a:off x="2459038" y="509588"/>
              <a:ext cx="130175" cy="131762"/>
            </a:xfrm>
            <a:custGeom>
              <a:avLst/>
              <a:gdLst>
                <a:gd name="T0" fmla="*/ 63 w 236"/>
                <a:gd name="T1" fmla="*/ 226 h 241"/>
                <a:gd name="T2" fmla="*/ 16 w 236"/>
                <a:gd name="T3" fmla="*/ 183 h 241"/>
                <a:gd name="T4" fmla="*/ 0 w 236"/>
                <a:gd name="T5" fmla="*/ 120 h 241"/>
                <a:gd name="T6" fmla="*/ 16 w 236"/>
                <a:gd name="T7" fmla="*/ 58 h 241"/>
                <a:gd name="T8" fmla="*/ 63 w 236"/>
                <a:gd name="T9" fmla="*/ 15 h 241"/>
                <a:gd name="T10" fmla="*/ 130 w 236"/>
                <a:gd name="T11" fmla="*/ 0 h 241"/>
                <a:gd name="T12" fmla="*/ 195 w 236"/>
                <a:gd name="T13" fmla="*/ 15 h 241"/>
                <a:gd name="T14" fmla="*/ 236 w 236"/>
                <a:gd name="T15" fmla="*/ 59 h 241"/>
                <a:gd name="T16" fmla="*/ 183 w 236"/>
                <a:gd name="T17" fmla="*/ 87 h 241"/>
                <a:gd name="T18" fmla="*/ 130 w 236"/>
                <a:gd name="T19" fmla="*/ 55 h 241"/>
                <a:gd name="T20" fmla="*/ 85 w 236"/>
                <a:gd name="T21" fmla="*/ 73 h 241"/>
                <a:gd name="T22" fmla="*/ 68 w 236"/>
                <a:gd name="T23" fmla="*/ 120 h 241"/>
                <a:gd name="T24" fmla="*/ 85 w 236"/>
                <a:gd name="T25" fmla="*/ 167 h 241"/>
                <a:gd name="T26" fmla="*/ 130 w 236"/>
                <a:gd name="T27" fmla="*/ 185 h 241"/>
                <a:gd name="T28" fmla="*/ 183 w 236"/>
                <a:gd name="T29" fmla="*/ 152 h 241"/>
                <a:gd name="T30" fmla="*/ 236 w 236"/>
                <a:gd name="T31" fmla="*/ 181 h 241"/>
                <a:gd name="T32" fmla="*/ 195 w 236"/>
                <a:gd name="T33" fmla="*/ 225 h 241"/>
                <a:gd name="T34" fmla="*/ 130 w 236"/>
                <a:gd name="T35" fmla="*/ 241 h 241"/>
                <a:gd name="T36" fmla="*/ 63 w 236"/>
                <a:gd name="T37" fmla="*/ 225 h 241"/>
                <a:gd name="T38" fmla="*/ 63 w 236"/>
                <a:gd name="T39" fmla="*/ 22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41">
                  <a:moveTo>
                    <a:pt x="63" y="226"/>
                  </a:moveTo>
                  <a:cubicBezTo>
                    <a:pt x="43" y="215"/>
                    <a:pt x="27" y="201"/>
                    <a:pt x="16" y="183"/>
                  </a:cubicBezTo>
                  <a:cubicBezTo>
                    <a:pt x="5" y="164"/>
                    <a:pt x="0" y="143"/>
                    <a:pt x="0" y="120"/>
                  </a:cubicBezTo>
                  <a:cubicBezTo>
                    <a:pt x="0" y="97"/>
                    <a:pt x="5" y="76"/>
                    <a:pt x="16" y="58"/>
                  </a:cubicBezTo>
                  <a:cubicBezTo>
                    <a:pt x="27" y="40"/>
                    <a:pt x="43" y="26"/>
                    <a:pt x="63" y="15"/>
                  </a:cubicBezTo>
                  <a:cubicBezTo>
                    <a:pt x="83" y="5"/>
                    <a:pt x="105" y="0"/>
                    <a:pt x="130" y="0"/>
                  </a:cubicBezTo>
                  <a:cubicBezTo>
                    <a:pt x="155" y="0"/>
                    <a:pt x="177" y="5"/>
                    <a:pt x="195" y="15"/>
                  </a:cubicBezTo>
                  <a:cubicBezTo>
                    <a:pt x="214" y="26"/>
                    <a:pt x="227" y="40"/>
                    <a:pt x="236" y="59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70" y="66"/>
                    <a:pt x="153" y="55"/>
                    <a:pt x="130" y="55"/>
                  </a:cubicBezTo>
                  <a:cubicBezTo>
                    <a:pt x="112" y="55"/>
                    <a:pt x="97" y="61"/>
                    <a:pt x="85" y="73"/>
                  </a:cubicBezTo>
                  <a:cubicBezTo>
                    <a:pt x="74" y="84"/>
                    <a:pt x="68" y="100"/>
                    <a:pt x="68" y="120"/>
                  </a:cubicBezTo>
                  <a:cubicBezTo>
                    <a:pt x="68" y="140"/>
                    <a:pt x="74" y="156"/>
                    <a:pt x="85" y="167"/>
                  </a:cubicBezTo>
                  <a:cubicBezTo>
                    <a:pt x="97" y="179"/>
                    <a:pt x="112" y="185"/>
                    <a:pt x="130" y="185"/>
                  </a:cubicBezTo>
                  <a:cubicBezTo>
                    <a:pt x="153" y="185"/>
                    <a:pt x="171" y="174"/>
                    <a:pt x="183" y="152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27" y="200"/>
                    <a:pt x="214" y="215"/>
                    <a:pt x="195" y="225"/>
                  </a:cubicBezTo>
                  <a:cubicBezTo>
                    <a:pt x="177" y="236"/>
                    <a:pt x="155" y="241"/>
                    <a:pt x="130" y="241"/>
                  </a:cubicBezTo>
                  <a:cubicBezTo>
                    <a:pt x="106" y="241"/>
                    <a:pt x="83" y="236"/>
                    <a:pt x="63" y="225"/>
                  </a:cubicBezTo>
                  <a:lnTo>
                    <a:pt x="63" y="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8"/>
            <p:cNvSpPr>
              <a:spLocks noEditPoints="1"/>
            </p:cNvSpPr>
            <p:nvPr userDrawn="1"/>
          </p:nvSpPr>
          <p:spPr bwMode="auto">
            <a:xfrm>
              <a:off x="2171700" y="509588"/>
              <a:ext cx="117475" cy="131762"/>
            </a:xfrm>
            <a:custGeom>
              <a:avLst/>
              <a:gdLst>
                <a:gd name="T0" fmla="*/ 185 w 214"/>
                <a:gd name="T1" fmla="*/ 26 h 241"/>
                <a:gd name="T2" fmla="*/ 101 w 214"/>
                <a:gd name="T3" fmla="*/ 0 h 241"/>
                <a:gd name="T4" fmla="*/ 46 w 214"/>
                <a:gd name="T5" fmla="*/ 7 h 241"/>
                <a:gd name="T6" fmla="*/ 8 w 214"/>
                <a:gd name="T7" fmla="*/ 22 h 241"/>
                <a:gd name="T8" fmla="*/ 32 w 214"/>
                <a:gd name="T9" fmla="*/ 70 h 241"/>
                <a:gd name="T10" fmla="*/ 55 w 214"/>
                <a:gd name="T11" fmla="*/ 60 h 241"/>
                <a:gd name="T12" fmla="*/ 92 w 214"/>
                <a:gd name="T13" fmla="*/ 54 h 241"/>
                <a:gd name="T14" fmla="*/ 133 w 214"/>
                <a:gd name="T15" fmla="*/ 66 h 241"/>
                <a:gd name="T16" fmla="*/ 145 w 214"/>
                <a:gd name="T17" fmla="*/ 92 h 241"/>
                <a:gd name="T18" fmla="*/ 145 w 214"/>
                <a:gd name="T19" fmla="*/ 100 h 241"/>
                <a:gd name="T20" fmla="*/ 101 w 214"/>
                <a:gd name="T21" fmla="*/ 100 h 241"/>
                <a:gd name="T22" fmla="*/ 25 w 214"/>
                <a:gd name="T23" fmla="*/ 118 h 241"/>
                <a:gd name="T24" fmla="*/ 0 w 214"/>
                <a:gd name="T25" fmla="*/ 170 h 241"/>
                <a:gd name="T26" fmla="*/ 11 w 214"/>
                <a:gd name="T27" fmla="*/ 206 h 241"/>
                <a:gd name="T28" fmla="*/ 41 w 214"/>
                <a:gd name="T29" fmla="*/ 232 h 241"/>
                <a:gd name="T30" fmla="*/ 88 w 214"/>
                <a:gd name="T31" fmla="*/ 241 h 241"/>
                <a:gd name="T32" fmla="*/ 151 w 214"/>
                <a:gd name="T33" fmla="*/ 219 h 241"/>
                <a:gd name="T34" fmla="*/ 151 w 214"/>
                <a:gd name="T35" fmla="*/ 223 h 241"/>
                <a:gd name="T36" fmla="*/ 151 w 214"/>
                <a:gd name="T37" fmla="*/ 237 h 241"/>
                <a:gd name="T38" fmla="*/ 214 w 214"/>
                <a:gd name="T39" fmla="*/ 237 h 241"/>
                <a:gd name="T40" fmla="*/ 214 w 214"/>
                <a:gd name="T41" fmla="*/ 103 h 241"/>
                <a:gd name="T42" fmla="*/ 185 w 214"/>
                <a:gd name="T43" fmla="*/ 25 h 241"/>
                <a:gd name="T44" fmla="*/ 185 w 214"/>
                <a:gd name="T45" fmla="*/ 26 h 241"/>
                <a:gd name="T46" fmla="*/ 135 w 214"/>
                <a:gd name="T47" fmla="*/ 187 h 241"/>
                <a:gd name="T48" fmla="*/ 104 w 214"/>
                <a:gd name="T49" fmla="*/ 195 h 241"/>
                <a:gd name="T50" fmla="*/ 76 w 214"/>
                <a:gd name="T51" fmla="*/ 188 h 241"/>
                <a:gd name="T52" fmla="*/ 66 w 214"/>
                <a:gd name="T53" fmla="*/ 167 h 241"/>
                <a:gd name="T54" fmla="*/ 108 w 214"/>
                <a:gd name="T55" fmla="*/ 139 h 241"/>
                <a:gd name="T56" fmla="*/ 147 w 214"/>
                <a:gd name="T57" fmla="*/ 139 h 241"/>
                <a:gd name="T58" fmla="*/ 148 w 214"/>
                <a:gd name="T59" fmla="*/ 176 h 241"/>
                <a:gd name="T60" fmla="*/ 135 w 214"/>
                <a:gd name="T61" fmla="*/ 18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4" h="241">
                  <a:moveTo>
                    <a:pt x="185" y="26"/>
                  </a:moveTo>
                  <a:cubicBezTo>
                    <a:pt x="165" y="8"/>
                    <a:pt x="137" y="0"/>
                    <a:pt x="101" y="0"/>
                  </a:cubicBezTo>
                  <a:cubicBezTo>
                    <a:pt x="82" y="0"/>
                    <a:pt x="64" y="2"/>
                    <a:pt x="46" y="7"/>
                  </a:cubicBezTo>
                  <a:cubicBezTo>
                    <a:pt x="32" y="11"/>
                    <a:pt x="19" y="16"/>
                    <a:pt x="8" y="2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9" y="66"/>
                    <a:pt x="46" y="62"/>
                    <a:pt x="55" y="60"/>
                  </a:cubicBezTo>
                  <a:cubicBezTo>
                    <a:pt x="67" y="56"/>
                    <a:pt x="79" y="54"/>
                    <a:pt x="92" y="54"/>
                  </a:cubicBezTo>
                  <a:cubicBezTo>
                    <a:pt x="110" y="54"/>
                    <a:pt x="124" y="58"/>
                    <a:pt x="133" y="66"/>
                  </a:cubicBezTo>
                  <a:cubicBezTo>
                    <a:pt x="140" y="72"/>
                    <a:pt x="144" y="81"/>
                    <a:pt x="145" y="92"/>
                  </a:cubicBezTo>
                  <a:cubicBezTo>
                    <a:pt x="145" y="100"/>
                    <a:pt x="145" y="100"/>
                    <a:pt x="145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66" y="100"/>
                    <a:pt x="41" y="106"/>
                    <a:pt x="25" y="118"/>
                  </a:cubicBezTo>
                  <a:cubicBezTo>
                    <a:pt x="8" y="131"/>
                    <a:pt x="0" y="148"/>
                    <a:pt x="0" y="170"/>
                  </a:cubicBezTo>
                  <a:cubicBezTo>
                    <a:pt x="0" y="184"/>
                    <a:pt x="4" y="196"/>
                    <a:pt x="11" y="206"/>
                  </a:cubicBezTo>
                  <a:cubicBezTo>
                    <a:pt x="17" y="217"/>
                    <a:pt x="28" y="226"/>
                    <a:pt x="41" y="232"/>
                  </a:cubicBezTo>
                  <a:cubicBezTo>
                    <a:pt x="54" y="238"/>
                    <a:pt x="70" y="241"/>
                    <a:pt x="88" y="241"/>
                  </a:cubicBezTo>
                  <a:cubicBezTo>
                    <a:pt x="116" y="241"/>
                    <a:pt x="137" y="233"/>
                    <a:pt x="151" y="219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37"/>
                    <a:pt x="151" y="237"/>
                    <a:pt x="151" y="237"/>
                  </a:cubicBezTo>
                  <a:cubicBezTo>
                    <a:pt x="214" y="237"/>
                    <a:pt x="214" y="237"/>
                    <a:pt x="214" y="237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69"/>
                    <a:pt x="205" y="43"/>
                    <a:pt x="185" y="25"/>
                  </a:cubicBezTo>
                  <a:lnTo>
                    <a:pt x="185" y="26"/>
                  </a:lnTo>
                  <a:close/>
                  <a:moveTo>
                    <a:pt x="135" y="187"/>
                  </a:moveTo>
                  <a:cubicBezTo>
                    <a:pt x="126" y="193"/>
                    <a:pt x="116" y="195"/>
                    <a:pt x="104" y="195"/>
                  </a:cubicBezTo>
                  <a:cubicBezTo>
                    <a:pt x="92" y="195"/>
                    <a:pt x="83" y="193"/>
                    <a:pt x="76" y="188"/>
                  </a:cubicBezTo>
                  <a:cubicBezTo>
                    <a:pt x="69" y="183"/>
                    <a:pt x="66" y="176"/>
                    <a:pt x="66" y="167"/>
                  </a:cubicBezTo>
                  <a:cubicBezTo>
                    <a:pt x="66" y="149"/>
                    <a:pt x="80" y="139"/>
                    <a:pt x="10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80"/>
                    <a:pt x="140" y="185"/>
                    <a:pt x="135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358775" y="3255962"/>
            <a:ext cx="6983412" cy="93662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3"/>
          </p:nvPr>
        </p:nvSpPr>
        <p:spPr>
          <a:xfrm>
            <a:off x="363127" y="4408488"/>
            <a:ext cx="1949861" cy="35877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10"/>
          <p:cNvSpPr>
            <a:spLocks noGrp="1"/>
          </p:cNvSpPr>
          <p:nvPr>
            <p:ph type="body" sz="quarter" idx="14"/>
          </p:nvPr>
        </p:nvSpPr>
        <p:spPr>
          <a:xfrm>
            <a:off x="2519364" y="4408488"/>
            <a:ext cx="4822824" cy="36393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Footer Placeholder 4"/>
          <p:cNvSpPr txBox="1">
            <a:spLocks/>
          </p:cNvSpPr>
          <p:nvPr userDrawn="1"/>
        </p:nvSpPr>
        <p:spPr>
          <a:xfrm>
            <a:off x="7558087" y="4493419"/>
            <a:ext cx="122554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dirty="0" smtClean="0">
                <a:solidFill>
                  <a:schemeClr val="bg1"/>
                </a:solidFill>
                <a:latin typeface="+mn-lt"/>
              </a:rPr>
              <a:t>rostfinance.ru</a:t>
            </a:r>
            <a:endParaRPr lang="ru-RU" altLang="ru-R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37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76238"/>
            <a:ext cx="7192954" cy="9350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1527174"/>
            <a:ext cx="8423274" cy="2881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43325" y="4493419"/>
            <a:ext cx="158475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8087" y="4493419"/>
            <a:ext cx="1225549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ru-RU" smtClean="0"/>
              <a:t>rostfinance.ru</a:t>
            </a: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363" y="4493419"/>
            <a:ext cx="68897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C78C1290-7BF3-4D64-8319-C176D59123F3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8278813" y="376238"/>
            <a:ext cx="522287" cy="366712"/>
            <a:chOff x="7663135" y="250015"/>
            <a:chExt cx="522287" cy="366712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7663135" y="250015"/>
              <a:ext cx="128587" cy="360362"/>
            </a:xfrm>
            <a:custGeom>
              <a:avLst/>
              <a:gdLst>
                <a:gd name="T0" fmla="*/ 118 w 235"/>
                <a:gd name="T1" fmla="*/ 0 h 655"/>
                <a:gd name="T2" fmla="*/ 0 w 235"/>
                <a:gd name="T3" fmla="*/ 118 h 655"/>
                <a:gd name="T4" fmla="*/ 0 w 235"/>
                <a:gd name="T5" fmla="*/ 537 h 655"/>
                <a:gd name="T6" fmla="*/ 118 w 235"/>
                <a:gd name="T7" fmla="*/ 655 h 655"/>
                <a:gd name="T8" fmla="*/ 235 w 235"/>
                <a:gd name="T9" fmla="*/ 537 h 655"/>
                <a:gd name="T10" fmla="*/ 235 w 235"/>
                <a:gd name="T11" fmla="*/ 118 h 655"/>
                <a:gd name="T12" fmla="*/ 118 w 235"/>
                <a:gd name="T13" fmla="*/ 1 h 655"/>
                <a:gd name="T14" fmla="*/ 118 w 235"/>
                <a:gd name="T1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55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602"/>
                    <a:pt x="53" y="655"/>
                    <a:pt x="118" y="655"/>
                  </a:cubicBezTo>
                  <a:cubicBezTo>
                    <a:pt x="182" y="655"/>
                    <a:pt x="235" y="602"/>
                    <a:pt x="235" y="537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5" y="53"/>
                    <a:pt x="182" y="1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6"/>
            <p:cNvSpPr>
              <a:spLocks noChangeArrowheads="1"/>
            </p:cNvSpPr>
            <p:nvPr userDrawn="1"/>
          </p:nvSpPr>
          <p:spPr bwMode="auto">
            <a:xfrm>
              <a:off x="8036197" y="461152"/>
              <a:ext cx="149225" cy="149225"/>
            </a:xfrm>
            <a:prstGeom prst="ellipse">
              <a:avLst/>
            </a:prstGeom>
            <a:solidFill>
              <a:srgbClr val="E7E7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7"/>
            <p:cNvSpPr>
              <a:spLocks noChangeArrowheads="1"/>
            </p:cNvSpPr>
            <p:nvPr userDrawn="1"/>
          </p:nvSpPr>
          <p:spPr bwMode="auto">
            <a:xfrm>
              <a:off x="7809185" y="250015"/>
              <a:ext cx="149225" cy="149225"/>
            </a:xfrm>
            <a:prstGeom prst="ellipse">
              <a:avLst/>
            </a:prstGeom>
            <a:solidFill>
              <a:srgbClr val="E7E7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7812360" y="250015"/>
              <a:ext cx="363537" cy="366712"/>
            </a:xfrm>
            <a:custGeom>
              <a:avLst/>
              <a:gdLst>
                <a:gd name="T0" fmla="*/ 630 w 664"/>
                <a:gd name="T1" fmla="*/ 34 h 665"/>
                <a:gd name="T2" fmla="*/ 547 w 664"/>
                <a:gd name="T3" fmla="*/ 0 h 665"/>
                <a:gd name="T4" fmla="*/ 464 w 664"/>
                <a:gd name="T5" fmla="*/ 34 h 665"/>
                <a:gd name="T6" fmla="*/ 46 w 664"/>
                <a:gd name="T7" fmla="*/ 453 h 665"/>
                <a:gd name="T8" fmla="*/ 46 w 664"/>
                <a:gd name="T9" fmla="*/ 619 h 665"/>
                <a:gd name="T10" fmla="*/ 212 w 664"/>
                <a:gd name="T11" fmla="*/ 619 h 665"/>
                <a:gd name="T12" fmla="*/ 630 w 664"/>
                <a:gd name="T13" fmla="*/ 200 h 665"/>
                <a:gd name="T14" fmla="*/ 664 w 664"/>
                <a:gd name="T15" fmla="*/ 117 h 665"/>
                <a:gd name="T16" fmla="*/ 630 w 664"/>
                <a:gd name="T17" fmla="*/ 3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665">
                  <a:moveTo>
                    <a:pt x="630" y="34"/>
                  </a:moveTo>
                  <a:cubicBezTo>
                    <a:pt x="608" y="12"/>
                    <a:pt x="578" y="0"/>
                    <a:pt x="547" y="0"/>
                  </a:cubicBezTo>
                  <a:cubicBezTo>
                    <a:pt x="516" y="0"/>
                    <a:pt x="486" y="12"/>
                    <a:pt x="464" y="34"/>
                  </a:cubicBezTo>
                  <a:cubicBezTo>
                    <a:pt x="46" y="453"/>
                    <a:pt x="46" y="453"/>
                    <a:pt x="46" y="453"/>
                  </a:cubicBezTo>
                  <a:cubicBezTo>
                    <a:pt x="0" y="498"/>
                    <a:pt x="0" y="573"/>
                    <a:pt x="46" y="619"/>
                  </a:cubicBezTo>
                  <a:cubicBezTo>
                    <a:pt x="91" y="665"/>
                    <a:pt x="166" y="665"/>
                    <a:pt x="212" y="619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52" y="178"/>
                    <a:pt x="664" y="149"/>
                    <a:pt x="664" y="117"/>
                  </a:cubicBezTo>
                  <a:cubicBezTo>
                    <a:pt x="664" y="86"/>
                    <a:pt x="652" y="56"/>
                    <a:pt x="630" y="34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9650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692" r:id="rId10"/>
    <p:sldLayoutId id="2147483693" r:id="rId11"/>
    <p:sldLayoutId id="2147483694" r:id="rId12"/>
    <p:sldLayoutId id="2147483675" r:id="rId13"/>
    <p:sldLayoutId id="2147483676" r:id="rId14"/>
    <p:sldLayoutId id="2147483698" r:id="rId15"/>
    <p:sldLayoutId id="2147483695" r:id="rId16"/>
    <p:sldLayoutId id="2147483699" r:id="rId17"/>
    <p:sldLayoutId id="2147483679" r:id="rId18"/>
    <p:sldLayoutId id="2147483700" r:id="rId19"/>
    <p:sldLayoutId id="2147483683" r:id="rId20"/>
    <p:sldLayoutId id="2147483701" r:id="rId21"/>
    <p:sldLayoutId id="2147483684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7" userDrawn="1">
          <p15:clr>
            <a:srgbClr val="F26B43"/>
          </p15:clr>
        </p15:guide>
        <p15:guide id="2" pos="2812" userDrawn="1">
          <p15:clr>
            <a:srgbClr val="F26B43"/>
          </p15:clr>
        </p15:guide>
        <p15:guide id="3" pos="2494" userDrawn="1">
          <p15:clr>
            <a:srgbClr val="F26B43"/>
          </p15:clr>
        </p15:guide>
        <p15:guide id="4" pos="2358" userDrawn="1">
          <p15:clr>
            <a:srgbClr val="F26B43"/>
          </p15:clr>
        </p15:guide>
        <p15:guide id="5" pos="2041" userDrawn="1">
          <p15:clr>
            <a:srgbClr val="F26B43"/>
          </p15:clr>
        </p15:guide>
        <p15:guide id="6" pos="1905" userDrawn="1">
          <p15:clr>
            <a:srgbClr val="F26B43"/>
          </p15:clr>
        </p15:guide>
        <p15:guide id="7" pos="1587" userDrawn="1">
          <p15:clr>
            <a:srgbClr val="F26B43"/>
          </p15:clr>
        </p15:guide>
        <p15:guide id="8" pos="1451" userDrawn="1">
          <p15:clr>
            <a:srgbClr val="F26B43"/>
          </p15:clr>
        </p15:guide>
        <p15:guide id="9" pos="1135" userDrawn="1">
          <p15:clr>
            <a:srgbClr val="F26B43"/>
          </p15:clr>
        </p15:guide>
        <p15:guide id="10" pos="999" userDrawn="1">
          <p15:clr>
            <a:srgbClr val="F26B43"/>
          </p15:clr>
        </p15:guide>
        <p15:guide id="11" pos="681" userDrawn="1">
          <p15:clr>
            <a:srgbClr val="F26B43"/>
          </p15:clr>
        </p15:guide>
        <p15:guide id="12" pos="545" userDrawn="1">
          <p15:clr>
            <a:srgbClr val="F26B43"/>
          </p15:clr>
        </p15:guide>
        <p15:guide id="13" pos="226" userDrawn="1">
          <p15:clr>
            <a:srgbClr val="F26B43"/>
          </p15:clr>
        </p15:guide>
        <p15:guide id="14" pos="2948" userDrawn="1">
          <p15:clr>
            <a:srgbClr val="F26B43"/>
          </p15:clr>
        </p15:guide>
        <p15:guide id="15" pos="3266" userDrawn="1">
          <p15:clr>
            <a:srgbClr val="F26B43"/>
          </p15:clr>
        </p15:guide>
        <p15:guide id="16" pos="3402" userDrawn="1">
          <p15:clr>
            <a:srgbClr val="F26B43"/>
          </p15:clr>
        </p15:guide>
        <p15:guide id="17" pos="3719" userDrawn="1">
          <p15:clr>
            <a:srgbClr val="F26B43"/>
          </p15:clr>
        </p15:guide>
        <p15:guide id="18" pos="3855" userDrawn="1">
          <p15:clr>
            <a:srgbClr val="F26B43"/>
          </p15:clr>
        </p15:guide>
        <p15:guide id="19" pos="4173" userDrawn="1">
          <p15:clr>
            <a:srgbClr val="F26B43"/>
          </p15:clr>
        </p15:guide>
        <p15:guide id="20" pos="4309" userDrawn="1">
          <p15:clr>
            <a:srgbClr val="F26B43"/>
          </p15:clr>
        </p15:guide>
        <p15:guide id="21" pos="4625" userDrawn="1">
          <p15:clr>
            <a:srgbClr val="F26B43"/>
          </p15:clr>
        </p15:guide>
        <p15:guide id="22" pos="4761" userDrawn="1">
          <p15:clr>
            <a:srgbClr val="F26B43"/>
          </p15:clr>
        </p15:guide>
        <p15:guide id="23" pos="5079" userDrawn="1">
          <p15:clr>
            <a:srgbClr val="F26B43"/>
          </p15:clr>
        </p15:guide>
        <p15:guide id="24" pos="5215" userDrawn="1">
          <p15:clr>
            <a:srgbClr val="F26B43"/>
          </p15:clr>
        </p15:guide>
        <p15:guide id="25" pos="5533" userDrawn="1">
          <p15:clr>
            <a:srgbClr val="F26B43"/>
          </p15:clr>
        </p15:guide>
        <p15:guide id="26" orient="horz" pos="463" userDrawn="1">
          <p15:clr>
            <a:srgbClr val="F26B43"/>
          </p15:clr>
        </p15:guide>
        <p15:guide id="27" orient="horz" pos="599" userDrawn="1">
          <p15:clr>
            <a:srgbClr val="F26B43"/>
          </p15:clr>
        </p15:guide>
        <p15:guide id="28" orient="horz" pos="826" userDrawn="1">
          <p15:clr>
            <a:srgbClr val="F26B43"/>
          </p15:clr>
        </p15:guide>
        <p15:guide id="29" orient="horz" pos="962" userDrawn="1">
          <p15:clr>
            <a:srgbClr val="F26B43"/>
          </p15:clr>
        </p15:guide>
        <p15:guide id="30" orient="horz" pos="1189" userDrawn="1">
          <p15:clr>
            <a:srgbClr val="F26B43"/>
          </p15:clr>
        </p15:guide>
        <p15:guide id="31" orient="horz" pos="1325" userDrawn="1">
          <p15:clr>
            <a:srgbClr val="F26B43"/>
          </p15:clr>
        </p15:guide>
        <p15:guide id="32" orient="horz" pos="1552" userDrawn="1">
          <p15:clr>
            <a:srgbClr val="F26B43"/>
          </p15:clr>
        </p15:guide>
        <p15:guide id="33" orient="horz" pos="1688" userDrawn="1">
          <p15:clr>
            <a:srgbClr val="F26B43"/>
          </p15:clr>
        </p15:guide>
        <p15:guide id="34" orient="horz" pos="1915" userDrawn="1">
          <p15:clr>
            <a:srgbClr val="F26B43"/>
          </p15:clr>
        </p15:guide>
        <p15:guide id="35" orient="horz" pos="2051" userDrawn="1">
          <p15:clr>
            <a:srgbClr val="F26B43"/>
          </p15:clr>
        </p15:guide>
        <p15:guide id="36" orient="horz" pos="2278" userDrawn="1">
          <p15:clr>
            <a:srgbClr val="F26B43"/>
          </p15:clr>
        </p15:guide>
        <p15:guide id="37" orient="horz" pos="2414" userDrawn="1">
          <p15:clr>
            <a:srgbClr val="F26B43"/>
          </p15:clr>
        </p15:guide>
        <p15:guide id="38" orient="horz" pos="2641" userDrawn="1">
          <p15:clr>
            <a:srgbClr val="F26B43"/>
          </p15:clr>
        </p15:guide>
        <p15:guide id="39" orient="horz" pos="2777" userDrawn="1">
          <p15:clr>
            <a:srgbClr val="F26B43"/>
          </p15:clr>
        </p15:guide>
        <p15:guide id="40" orient="horz" pos="30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463988" y="483454"/>
            <a:ext cx="1080120" cy="3312368"/>
          </a:xfrm>
          <a:prstGeom prst="roundRect">
            <a:avLst>
              <a:gd name="adj" fmla="val 43401"/>
            </a:avLst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239" y="1311274"/>
            <a:ext cx="5615917" cy="172720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>
                <a:solidFill>
                  <a:schemeClr val="bg2"/>
                </a:solidFill>
              </a:rPr>
              <a:t>ФАКТОРИНГОВОЕ ФИНАНСИРОВАНИЕ </a:t>
            </a:r>
            <a:br>
              <a:rPr lang="ru-RU" sz="3100" dirty="0">
                <a:solidFill>
                  <a:schemeClr val="bg2"/>
                </a:solidFill>
              </a:rPr>
            </a:br>
            <a:r>
              <a:rPr lang="ru-RU" sz="3100" dirty="0"/>
              <a:t>В ООО </a:t>
            </a:r>
            <a:r>
              <a:rPr lang="ru-RU" sz="3100" dirty="0" smtClean="0"/>
              <a:t>КБ</a:t>
            </a:r>
            <a:br>
              <a:rPr lang="ru-RU" sz="3100" dirty="0" smtClean="0"/>
            </a:br>
            <a:r>
              <a:rPr lang="ru-RU" sz="3100" dirty="0" smtClean="0"/>
              <a:t>«РОСТФИНАНС»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rostfinance.ru</a:t>
            </a:r>
            <a:endParaRPr lang="en-US" alt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520075" y="4192588"/>
            <a:ext cx="2159800" cy="574675"/>
          </a:xfrm>
        </p:spPr>
        <p:txBody>
          <a:bodyPr/>
          <a:lstStyle/>
          <a:p>
            <a:r>
              <a:rPr lang="ru-RU" dirty="0"/>
              <a:t>Управление корпоративных продуктов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71550"/>
            <a:ext cx="3658514" cy="3658514"/>
          </a:xfrm>
          <a:prstGeom prst="rect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5844397" y="483454"/>
            <a:ext cx="1080120" cy="1001073"/>
          </a:xfrm>
          <a:prstGeom prst="flowChartConnector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519725">
            <a:off x="6382381" y="147054"/>
            <a:ext cx="1076633" cy="3985169"/>
          </a:xfrm>
          <a:prstGeom prst="roundRect">
            <a:avLst>
              <a:gd name="adj" fmla="val 43401"/>
            </a:avLst>
          </a:prstGeom>
          <a:solidFill>
            <a:schemeClr val="bg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272300" y="2794749"/>
            <a:ext cx="1080120" cy="1001073"/>
          </a:xfrm>
          <a:prstGeom prst="flowChartConnector">
            <a:avLst/>
          </a:prstGeom>
          <a:solidFill>
            <a:schemeClr val="bg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rot="21327549">
            <a:off x="2616835" y="2954809"/>
            <a:ext cx="1914908" cy="775600"/>
          </a:xfrm>
          <a:prstGeom prst="roundRect">
            <a:avLst/>
          </a:prstGeom>
          <a:solidFill>
            <a:srgbClr val="F8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b="1" dirty="0"/>
              <a:t>с</a:t>
            </a:r>
            <a:r>
              <a:rPr lang="ru-RU" b="1" dirty="0" smtClean="0"/>
              <a:t> регрессом</a:t>
            </a:r>
            <a:br>
              <a:rPr lang="ru-RU" b="1" dirty="0" smtClean="0"/>
            </a:br>
            <a:r>
              <a:rPr lang="ru-RU" b="1" dirty="0" smtClean="0"/>
              <a:t>без регресса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805078" y="2230294"/>
            <a:ext cx="2521339" cy="2260818"/>
          </a:xfrm>
          <a:prstGeom prst="roundRect">
            <a:avLst>
              <a:gd name="adj" fmla="val 4507"/>
            </a:avLst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7858" y="2230294"/>
            <a:ext cx="2521339" cy="2260818"/>
          </a:xfrm>
          <a:prstGeom prst="roundRect">
            <a:avLst>
              <a:gd name="adj" fmla="val 4507"/>
            </a:avLst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4476" y="2230294"/>
            <a:ext cx="2521339" cy="2260818"/>
          </a:xfrm>
          <a:prstGeom prst="roundRect">
            <a:avLst>
              <a:gd name="adj" fmla="val 4507"/>
            </a:avLst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/>
              <a:t>НЕМНОГО О </a:t>
            </a:r>
            <a:r>
              <a:rPr lang="ru-RU" sz="2600" dirty="0" smtClean="0"/>
              <a:t>БАНКЕ</a:t>
            </a:r>
            <a:endParaRPr lang="ru-RU" sz="2600" dirty="0"/>
          </a:p>
        </p:txBody>
      </p:sp>
      <p:sp>
        <p:nvSpPr>
          <p:cNvPr id="51" name="Текст 50"/>
          <p:cNvSpPr>
            <a:spLocks noGrp="1"/>
          </p:cNvSpPr>
          <p:nvPr>
            <p:ph type="body" sz="quarter" idx="18"/>
          </p:nvPr>
        </p:nvSpPr>
        <p:spPr>
          <a:xfrm>
            <a:off x="564120" y="2398078"/>
            <a:ext cx="2448271" cy="126604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Основан в 1990 году</a:t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Краснодарском </a:t>
            </a:r>
            <a:r>
              <a:rPr lang="ru-RU" sz="1000" dirty="0" smtClean="0"/>
              <a:t>крае.</a:t>
            </a:r>
          </a:p>
          <a:p>
            <a:pPr>
              <a:lnSpc>
                <a:spcPct val="110000"/>
              </a:lnSpc>
            </a:pP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2004 году — </a:t>
            </a:r>
            <a:r>
              <a:rPr lang="ru-RU" sz="1000" dirty="0" smtClean="0"/>
              <a:t>включён</a:t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Систему обязательного страхования </a:t>
            </a:r>
            <a:r>
              <a:rPr lang="ru-RU" sz="1000" dirty="0" smtClean="0"/>
              <a:t>вкладов</a:t>
            </a:r>
            <a:br>
              <a:rPr lang="ru-RU" sz="1000" dirty="0" smtClean="0"/>
            </a:br>
            <a:r>
              <a:rPr lang="ru-RU" sz="1000" dirty="0" smtClean="0"/>
              <a:t>(</a:t>
            </a:r>
            <a:r>
              <a:rPr lang="ru-RU" sz="1000" dirty="0" err="1" smtClean="0"/>
              <a:t>Свид</a:t>
            </a:r>
            <a:r>
              <a:rPr lang="ru-RU" sz="1000" dirty="0" smtClean="0"/>
              <a:t>-во </a:t>
            </a:r>
            <a:r>
              <a:rPr lang="ru-RU" sz="1000" dirty="0"/>
              <a:t>№ 116 от </a:t>
            </a:r>
            <a:r>
              <a:rPr lang="ru-RU" sz="1000" dirty="0" smtClean="0"/>
              <a:t>28.10.2004 г)</a:t>
            </a:r>
          </a:p>
          <a:p>
            <a:pPr>
              <a:lnSpc>
                <a:spcPct val="110000"/>
              </a:lnSpc>
            </a:pP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2008 году </a:t>
            </a:r>
            <a:r>
              <a:rPr lang="ru-RU" sz="1000" dirty="0" smtClean="0"/>
              <a:t>происходит</a:t>
            </a:r>
            <a:br>
              <a:rPr lang="ru-RU" sz="1000" dirty="0" smtClean="0"/>
            </a:br>
            <a:r>
              <a:rPr lang="ru-RU" sz="1000" dirty="0" smtClean="0"/>
              <a:t>смена наименования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>на ООО </a:t>
            </a:r>
            <a:r>
              <a:rPr lang="ru-RU" sz="1000" dirty="0"/>
              <a:t>КБ «РостФинанс</a:t>
            </a:r>
            <a:r>
              <a:rPr lang="ru-RU" sz="1000" dirty="0" smtClean="0"/>
              <a:t>».</a:t>
            </a:r>
          </a:p>
        </p:txBody>
      </p:sp>
      <p:sp>
        <p:nvSpPr>
          <p:cNvPr id="52" name="Текст 51"/>
          <p:cNvSpPr>
            <a:spLocks noGrp="1"/>
          </p:cNvSpPr>
          <p:nvPr>
            <p:ph type="body" sz="quarter" idx="19"/>
          </p:nvPr>
        </p:nvSpPr>
        <p:spPr>
          <a:xfrm>
            <a:off x="3275855" y="2395617"/>
            <a:ext cx="2343341" cy="19992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В данный момент открыт</a:t>
            </a:r>
            <a:br>
              <a:rPr lang="ru-RU" sz="1000" dirty="0" smtClean="0"/>
            </a:br>
            <a:r>
              <a:rPr lang="ru-RU" sz="1000" dirty="0" smtClean="0"/>
              <a:t>21</a:t>
            </a:r>
            <a:r>
              <a:rPr lang="ru-RU" sz="1000" dirty="0"/>
              <a:t> </a:t>
            </a:r>
            <a:r>
              <a:rPr lang="ru-RU" sz="1000" dirty="0" smtClean="0"/>
              <a:t>офис в </a:t>
            </a:r>
            <a:r>
              <a:rPr lang="ru-RU" sz="1000" dirty="0"/>
              <a:t>крупных городах России</a:t>
            </a:r>
            <a:r>
              <a:rPr lang="ru-RU" sz="1000" dirty="0" smtClean="0"/>
              <a:t>.</a:t>
            </a:r>
            <a:endParaRPr lang="ru-RU" sz="1000" dirty="0"/>
          </a:p>
          <a:p>
            <a:pPr>
              <a:lnSpc>
                <a:spcPct val="110000"/>
              </a:lnSpc>
            </a:pPr>
            <a:r>
              <a:rPr lang="ru-RU" sz="1000" dirty="0" smtClean="0"/>
              <a:t>Работаем с юридическими</a:t>
            </a:r>
            <a:br>
              <a:rPr lang="ru-RU" sz="1000" dirty="0" smtClean="0"/>
            </a:br>
            <a:r>
              <a:rPr lang="ru-RU" sz="1000" dirty="0" smtClean="0"/>
              <a:t>и физическими лицами.</a:t>
            </a:r>
            <a:br>
              <a:rPr lang="ru-RU" sz="1000" dirty="0" smtClean="0"/>
            </a:br>
            <a:endParaRPr lang="ru-RU" sz="1000" dirty="0"/>
          </a:p>
          <a:p>
            <a:pPr>
              <a:lnSpc>
                <a:spcPct val="110000"/>
              </a:lnSpc>
            </a:pPr>
            <a:r>
              <a:rPr lang="ru-RU" sz="1000" dirty="0" smtClean="0"/>
              <a:t>РостФинанс </a:t>
            </a:r>
            <a:r>
              <a:rPr lang="ru-RU" sz="1000" dirty="0"/>
              <a:t>предоставляет все привычные для физических лиц продукты и услуги, а также является эффективным партнёром для бизнеса.</a:t>
            </a:r>
          </a:p>
        </p:txBody>
      </p:sp>
      <p:sp>
        <p:nvSpPr>
          <p:cNvPr id="54" name="Текст 53"/>
          <p:cNvSpPr>
            <a:spLocks noGrp="1"/>
          </p:cNvSpPr>
          <p:nvPr>
            <p:ph type="body" sz="quarter" idx="21"/>
          </p:nvPr>
        </p:nvSpPr>
        <p:spPr>
          <a:xfrm>
            <a:off x="5976840" y="2395617"/>
            <a:ext cx="2375580" cy="1723201"/>
          </a:xfrm>
        </p:spPr>
        <p:txBody>
          <a:bodyPr>
            <a:noAutofit/>
          </a:bodyPr>
          <a:lstStyle/>
          <a:p>
            <a:r>
              <a:rPr lang="ru-RU" sz="1000" dirty="0"/>
              <a:t>В 2022 году обновлено позиционирование </a:t>
            </a:r>
            <a:r>
              <a:rPr lang="ru-RU" sz="1000" dirty="0" smtClean="0"/>
              <a:t>банка.</a:t>
            </a:r>
          </a:p>
          <a:p>
            <a:r>
              <a:rPr lang="ru-RU" sz="1000" dirty="0"/>
              <a:t>В</a:t>
            </a:r>
            <a:r>
              <a:rPr lang="ru-RU" sz="1000" dirty="0" smtClean="0"/>
              <a:t> 2023 </a:t>
            </a:r>
            <a:r>
              <a:rPr lang="ru-RU" sz="1000" dirty="0"/>
              <a:t>реализован </a:t>
            </a:r>
            <a:r>
              <a:rPr lang="ru-RU" sz="1000" dirty="0" err="1" smtClean="0"/>
              <a:t>ребрендинг</a:t>
            </a:r>
            <a:r>
              <a:rPr lang="ru-RU" sz="1000" dirty="0" smtClean="0"/>
              <a:t>,</a:t>
            </a:r>
            <a:br>
              <a:rPr lang="ru-RU" sz="1000" dirty="0" smtClean="0"/>
            </a:br>
            <a:r>
              <a:rPr lang="ru-RU" sz="1000" dirty="0" smtClean="0"/>
              <a:t>изменён </a:t>
            </a:r>
            <a:r>
              <a:rPr lang="ru-RU" sz="1000" dirty="0"/>
              <a:t>подход к клиентскому сервису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В 2024 проведена докапитализация Банка.</a:t>
            </a:r>
            <a:endParaRPr lang="ru-RU" sz="1000" dirty="0"/>
          </a:p>
          <a:p>
            <a:r>
              <a:rPr lang="ru-RU" sz="1000" dirty="0" smtClean="0"/>
              <a:t>Мы </a:t>
            </a:r>
            <a:r>
              <a:rPr lang="ru-RU" sz="1000" dirty="0"/>
              <a:t>создаём </a:t>
            </a:r>
            <a:r>
              <a:rPr lang="ru-RU" sz="1000" dirty="0" smtClean="0"/>
              <a:t>продукты</a:t>
            </a:r>
            <a:br>
              <a:rPr lang="ru-RU" sz="1000" dirty="0" smtClean="0"/>
            </a:br>
            <a:r>
              <a:rPr lang="ru-RU" sz="1000" dirty="0" smtClean="0"/>
              <a:t>и совершенствуем</a:t>
            </a:r>
            <a:br>
              <a:rPr lang="ru-RU" sz="1000" dirty="0" smtClean="0"/>
            </a:br>
            <a:r>
              <a:rPr lang="ru-RU" sz="1000" dirty="0" smtClean="0"/>
              <a:t>их </a:t>
            </a:r>
            <a:r>
              <a:rPr lang="ru-RU" sz="1000" dirty="0"/>
              <a:t>с </a:t>
            </a:r>
            <a:r>
              <a:rPr lang="ru-RU" sz="1000" dirty="0" smtClean="0"/>
              <a:t>клиентами.</a:t>
            </a:r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7492" y="1491630"/>
            <a:ext cx="2384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chemeClr val="bg2"/>
                </a:solidFill>
                <a:latin typeface="Montserrat" panose="00000500000000000000" pitchFamily="2" charset="-52"/>
              </a:rPr>
              <a:t>30 ЛЕТ </a:t>
            </a:r>
            <a:r>
              <a:rPr lang="ru-RU" sz="1400" b="1" cap="all" dirty="0">
                <a:solidFill>
                  <a:srgbClr val="1B1B1B"/>
                </a:solidFill>
                <a:latin typeface="Montserrat" panose="00000500000000000000" pitchFamily="2" charset="-52"/>
              </a:rPr>
              <a:t>ПРОВЕРЕННОЙ НАДЁЖНОСТИ</a:t>
            </a:r>
            <a:endParaRPr lang="ru-RU" sz="1400" b="1" i="0" cap="all" dirty="0">
              <a:solidFill>
                <a:srgbClr val="1B1B1B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2391" y="1491344"/>
            <a:ext cx="2681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chemeClr val="bg2"/>
                </a:solidFill>
                <a:latin typeface="Montserrat" panose="00000500000000000000" pitchFamily="2" charset="-52"/>
              </a:rPr>
              <a:t>МЫ ПОСТОЯННО </a:t>
            </a:r>
            <a:r>
              <a:rPr lang="ru-RU" sz="1400" b="1" cap="all" dirty="0">
                <a:solidFill>
                  <a:srgbClr val="1B1B1B"/>
                </a:solidFill>
                <a:latin typeface="Montserrat" panose="00000500000000000000" pitchFamily="2" charset="-52"/>
              </a:rPr>
              <a:t>РАСТЁМ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08405" y="1491344"/>
            <a:ext cx="2251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chemeClr val="bg2"/>
                </a:solidFill>
                <a:latin typeface="Montserrat" panose="00000500000000000000" pitchFamily="2" charset="-52"/>
              </a:rPr>
              <a:t>МЫ КЛИЕНТЫ </a:t>
            </a:r>
            <a:r>
              <a:rPr lang="ru-RU" sz="1400" b="1" cap="all" dirty="0">
                <a:solidFill>
                  <a:srgbClr val="1B1B1B"/>
                </a:solidFill>
                <a:latin typeface="Montserrat" panose="00000500000000000000" pitchFamily="2" charset="-52"/>
              </a:rPr>
              <a:t>СВОЕГО БАНКА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492" y="988248"/>
            <a:ext cx="6722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>
                <a:solidFill>
                  <a:srgbClr val="06B194"/>
                </a:solidFill>
                <a:latin typeface="Montserrat" panose="00000500000000000000" pitchFamily="2" charset="-52"/>
              </a:rPr>
              <a:t>ДЕРЖИМСЯ </a:t>
            </a:r>
            <a:r>
              <a:rPr lang="ru-RU" cap="all" dirty="0" smtClean="0">
                <a:solidFill>
                  <a:srgbClr val="06B194"/>
                </a:solidFill>
                <a:latin typeface="Montserrat" panose="00000500000000000000" pitchFamily="2" charset="-52"/>
              </a:rPr>
              <a:t>ТЕХ</a:t>
            </a:r>
            <a:r>
              <a:rPr lang="ru-RU" b="1" cap="all" dirty="0" smtClean="0">
                <a:solidFill>
                  <a:srgbClr val="06B194"/>
                </a:solidFill>
                <a:latin typeface="Montserrat" panose="00000500000000000000" pitchFamily="2" charset="-52"/>
              </a:rPr>
              <a:t>, </a:t>
            </a:r>
            <a:r>
              <a:rPr lang="ru-RU" sz="1799" dirty="0">
                <a:solidFill>
                  <a:schemeClr val="tx2"/>
                </a:solidFill>
                <a:cs typeface="Arial" panose="020B0604020202020204" pitchFamily="34" charset="0"/>
              </a:rPr>
              <a:t>НА КОМ ВСЁ ДЕРЖИТСЯ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104" y="4705672"/>
            <a:ext cx="288032" cy="21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rgbClr val="767676"/>
                </a:solidFill>
                <a:latin typeface="+mn-lt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60302" y="4695986"/>
            <a:ext cx="1409482" cy="24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767676"/>
                </a:solidFill>
              </a:rPr>
              <a:t>rostfinance.ru</a:t>
            </a:r>
          </a:p>
        </p:txBody>
      </p:sp>
    </p:spTree>
    <p:extLst>
      <p:ext uri="{BB962C8B-B14F-4D97-AF65-F5344CB8AC3E}">
        <p14:creationId xmlns:p14="http://schemas.microsoft.com/office/powerpoint/2010/main" val="36827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 flipH="1">
            <a:off x="4354353" y="1959862"/>
            <a:ext cx="985" cy="162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8774" y="376238"/>
            <a:ext cx="8245674" cy="935037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2"/>
                </a:solidFill>
              </a:rPr>
              <a:t>ОСОБЕННОСТИ </a:t>
            </a:r>
            <a:r>
              <a:rPr lang="ru-RU" sz="2600" b="1" dirty="0" smtClean="0"/>
              <a:t>ФАКТОРИНГА</a:t>
            </a:r>
            <a:r>
              <a:rPr lang="ru-RU" sz="2600" b="1" dirty="0" smtClean="0">
                <a:solidFill>
                  <a:schemeClr val="bg2"/>
                </a:solidFill>
              </a:rPr>
              <a:t/>
            </a:r>
            <a:br>
              <a:rPr lang="ru-RU" sz="2600" b="1" dirty="0" smtClean="0">
                <a:solidFill>
                  <a:schemeClr val="bg2"/>
                </a:solidFill>
              </a:rPr>
            </a:br>
            <a:endParaRPr lang="ru-RU" sz="2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60926" y="1737399"/>
            <a:ext cx="3664322" cy="540060"/>
            <a:chOff x="358774" y="1380165"/>
            <a:chExt cx="3664322" cy="540060"/>
          </a:xfrm>
        </p:grpSpPr>
        <p:sp>
          <p:nvSpPr>
            <p:cNvPr id="43" name="TextBox 42"/>
            <p:cNvSpPr txBox="1"/>
            <p:nvPr/>
          </p:nvSpPr>
          <p:spPr>
            <a:xfrm>
              <a:off x="764460" y="1419083"/>
              <a:ext cx="3258636" cy="31831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000" dirty="0" smtClean="0"/>
                <a:t>Продукт </a:t>
              </a:r>
              <a:r>
                <a:rPr lang="ru-RU" sz="1000" dirty="0"/>
                <a:t>нацелен на Поставщиков активно использующих отсрочку платежа при </a:t>
              </a:r>
              <a:r>
                <a:rPr lang="ru-RU" sz="1000" dirty="0" smtClean="0"/>
                <a:t>работе</a:t>
              </a:r>
            </a:p>
            <a:p>
              <a:pPr>
                <a:lnSpc>
                  <a:spcPct val="110000"/>
                </a:lnSpc>
              </a:pPr>
              <a:r>
                <a:rPr lang="ru-RU" sz="1000" dirty="0" smtClean="0"/>
                <a:t>со </a:t>
              </a:r>
              <a:r>
                <a:rPr lang="ru-RU" sz="1000" dirty="0"/>
                <a:t>своими Покупателями (Дебиторами</a:t>
              </a:r>
              <a:r>
                <a:rPr lang="ru-RU" sz="1000" dirty="0" smtClean="0"/>
                <a:t>)</a:t>
              </a:r>
              <a:endParaRPr lang="ru-RU" sz="1000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58774" y="1380165"/>
              <a:ext cx="756084" cy="540060"/>
              <a:chOff x="4346459" y="2227821"/>
              <a:chExt cx="756084" cy="54006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4346459" y="2275895"/>
                <a:ext cx="270304" cy="231334"/>
              </a:xfrm>
              <a:prstGeom prst="roundRect">
                <a:avLst/>
              </a:prstGeom>
              <a:solidFill>
                <a:srgbClr val="E7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54471" y="2227821"/>
                <a:ext cx="648072" cy="54006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chemeClr val="bg2"/>
                    </a:solidFill>
                    <a:latin typeface="+mn-lt"/>
                  </a:rPr>
                  <a:t>1</a:t>
                </a: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352906" y="2567030"/>
            <a:ext cx="3664322" cy="540060"/>
            <a:chOff x="4391980" y="1380165"/>
            <a:chExt cx="3664322" cy="540060"/>
          </a:xfrm>
        </p:grpSpPr>
        <p:sp>
          <p:nvSpPr>
            <p:cNvPr id="28" name="TextBox 27"/>
            <p:cNvSpPr txBox="1"/>
            <p:nvPr/>
          </p:nvSpPr>
          <p:spPr>
            <a:xfrm>
              <a:off x="4797666" y="1406900"/>
              <a:ext cx="3258636" cy="31831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000" dirty="0" smtClean="0"/>
                <a:t>Финансирование </a:t>
              </a:r>
              <a:r>
                <a:rPr lang="ru-RU" sz="1000" dirty="0"/>
                <a:t>осуществляется под уступку дебиторской задолженности </a:t>
              </a:r>
              <a:r>
                <a:rPr lang="ru-RU" sz="1000" dirty="0" smtClean="0"/>
                <a:t>Поставщика</a:t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пользу </a:t>
              </a:r>
              <a:r>
                <a:rPr lang="ru-RU" sz="1000" dirty="0" smtClean="0"/>
                <a:t>Банка</a:t>
              </a:r>
              <a:endParaRPr lang="ru-RU" sz="1000" dirty="0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4391980" y="1380165"/>
              <a:ext cx="715648" cy="540060"/>
              <a:chOff x="4346459" y="2227821"/>
              <a:chExt cx="715648" cy="54006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4346459" y="2275895"/>
                <a:ext cx="270304" cy="231334"/>
              </a:xfrm>
              <a:prstGeom prst="roundRect">
                <a:avLst/>
              </a:prstGeom>
              <a:solidFill>
                <a:srgbClr val="E7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14035" y="2227821"/>
                <a:ext cx="648072" cy="54006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0" indent="0">
                  <a:buNone/>
                </a:pPr>
                <a:r>
                  <a:rPr lang="ru-RU" sz="3200" b="1" dirty="0">
                    <a:solidFill>
                      <a:schemeClr val="bg2"/>
                    </a:solidFill>
                  </a:rPr>
                  <a:t>2</a:t>
                </a:r>
                <a:endParaRPr lang="ru-RU" sz="3200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352906" y="3402848"/>
            <a:ext cx="3650248" cy="540060"/>
            <a:chOff x="3300579" y="2943340"/>
            <a:chExt cx="3650248" cy="540060"/>
          </a:xfrm>
        </p:grpSpPr>
        <p:sp>
          <p:nvSpPr>
            <p:cNvPr id="29" name="TextBox 28"/>
            <p:cNvSpPr txBox="1"/>
            <p:nvPr/>
          </p:nvSpPr>
          <p:spPr>
            <a:xfrm>
              <a:off x="3692191" y="2972662"/>
              <a:ext cx="3258636" cy="31831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000" dirty="0" smtClean="0"/>
                <a:t>Поставщик </a:t>
              </a:r>
              <a:r>
                <a:rPr lang="ru-RU" sz="1000" dirty="0"/>
                <a:t>получает следующие дополнительные услуги</a:t>
              </a:r>
              <a:r>
                <a:rPr lang="ru-RU" sz="1000" dirty="0" smtClean="0"/>
                <a:t>:</a:t>
              </a:r>
              <a:endParaRPr lang="ru-RU" sz="1000" dirty="0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3300579" y="2943340"/>
              <a:ext cx="715648" cy="540060"/>
              <a:chOff x="4346459" y="2227821"/>
              <a:chExt cx="715648" cy="540060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4346459" y="2275895"/>
                <a:ext cx="270304" cy="231334"/>
              </a:xfrm>
              <a:prstGeom prst="roundRect">
                <a:avLst/>
              </a:prstGeom>
              <a:solidFill>
                <a:srgbClr val="E7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14035" y="2227821"/>
                <a:ext cx="648072" cy="54006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chemeClr val="bg2"/>
                    </a:solidFill>
                  </a:rPr>
                  <a:t>3</a:t>
                </a:r>
                <a:endParaRPr lang="ru-RU" sz="3200" b="1" dirty="0" smtClean="0">
                  <a:solidFill>
                    <a:schemeClr val="bg2"/>
                  </a:solidFill>
                  <a:latin typeface="+mn-lt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646958" y="1783012"/>
            <a:ext cx="3489438" cy="318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buClr>
                <a:schemeClr val="bg2"/>
              </a:buClr>
            </a:pPr>
            <a:r>
              <a:rPr lang="ru-RU" sz="1000" dirty="0"/>
              <a:t>С</a:t>
            </a:r>
            <a:r>
              <a:rPr lang="ru-RU" sz="1000" dirty="0" smtClean="0"/>
              <a:t>трахование </a:t>
            </a:r>
            <a:r>
              <a:rPr lang="ru-RU" sz="1000" dirty="0"/>
              <a:t>рисков неплатежа со стороны </a:t>
            </a:r>
            <a:r>
              <a:rPr lang="ru-RU" sz="1000" dirty="0" smtClean="0"/>
              <a:t>Покупателей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46958" y="2610814"/>
            <a:ext cx="3366648" cy="420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buClr>
                <a:schemeClr val="bg2"/>
              </a:buClr>
            </a:pPr>
            <a:r>
              <a:rPr lang="ru-RU" sz="1000" dirty="0" smtClean="0"/>
              <a:t>Информационное сопровождение</a:t>
            </a:r>
            <a:br>
              <a:rPr lang="ru-RU" sz="1000" dirty="0" smtClean="0"/>
            </a:br>
            <a:r>
              <a:rPr lang="ru-RU" sz="1000" dirty="0" smtClean="0"/>
              <a:t>и </a:t>
            </a:r>
            <a:r>
              <a:rPr lang="ru-RU" sz="1000" dirty="0"/>
              <a:t>учет дебиторской </a:t>
            </a:r>
            <a:r>
              <a:rPr lang="ru-RU" sz="1000" dirty="0" smtClean="0"/>
              <a:t>задолженности</a:t>
            </a:r>
            <a:endParaRPr lang="en-US" sz="10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4652244" y="3432170"/>
            <a:ext cx="3258636" cy="318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buClr>
                <a:schemeClr val="bg2"/>
              </a:buClr>
            </a:pPr>
            <a:r>
              <a:rPr lang="ru-RU" sz="1000" dirty="0"/>
              <a:t>К</a:t>
            </a:r>
            <a:r>
              <a:rPr lang="ru-RU" sz="1000" dirty="0" smtClean="0"/>
              <a:t>онсалтинг </a:t>
            </a:r>
            <a:r>
              <a:rPr lang="ru-RU" sz="1000" dirty="0"/>
              <a:t>документов.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36" y="1717831"/>
            <a:ext cx="349863" cy="34986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36" y="3363838"/>
            <a:ext cx="349863" cy="34986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35" y="2540835"/>
            <a:ext cx="349863" cy="349863"/>
          </a:xfrm>
          <a:prstGeom prst="rect">
            <a:avLst/>
          </a:prstGeom>
        </p:spPr>
      </p:pic>
      <p:sp>
        <p:nvSpPr>
          <p:cNvPr id="31" name="Дуга 30"/>
          <p:cNvSpPr/>
          <p:nvPr/>
        </p:nvSpPr>
        <p:spPr>
          <a:xfrm rot="6257301">
            <a:off x="2510869" y="2218274"/>
            <a:ext cx="1627026" cy="1617750"/>
          </a:xfrm>
          <a:prstGeom prst="arc">
            <a:avLst>
              <a:gd name="adj1" fmla="val 16200000"/>
              <a:gd name="adj2" fmla="val 924877"/>
            </a:avLst>
          </a:prstGeom>
          <a:ln w="19050">
            <a:solidFill>
              <a:srgbClr val="F8772E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 rot="21327549">
            <a:off x="6290529" y="592439"/>
            <a:ext cx="1914908" cy="522059"/>
          </a:xfrm>
          <a:prstGeom prst="roundRect">
            <a:avLst/>
          </a:prstGeom>
          <a:solidFill>
            <a:srgbClr val="F8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без регресса</a:t>
            </a:r>
            <a:endParaRPr lang="ru-RU" b="1" dirty="0"/>
          </a:p>
        </p:txBody>
      </p:sp>
      <p:sp>
        <p:nvSpPr>
          <p:cNvPr id="58" name="Дуга 57"/>
          <p:cNvSpPr/>
          <p:nvPr/>
        </p:nvSpPr>
        <p:spPr>
          <a:xfrm rot="20216975">
            <a:off x="5598753" y="573871"/>
            <a:ext cx="783486" cy="622799"/>
          </a:xfrm>
          <a:prstGeom prst="arc">
            <a:avLst/>
          </a:prstGeom>
          <a:ln w="19050">
            <a:solidFill>
              <a:srgbClr val="F8772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20104" y="4705672"/>
            <a:ext cx="288032" cy="21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767676"/>
                </a:solidFill>
              </a:rPr>
              <a:t>4</a:t>
            </a:r>
            <a:endParaRPr lang="ru-RU" sz="1200" dirty="0" smtClean="0">
              <a:solidFill>
                <a:srgbClr val="767676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60302" y="4695986"/>
            <a:ext cx="1409482" cy="24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767676"/>
                </a:solidFill>
              </a:rPr>
              <a:t>rostfinance.ru</a:t>
            </a:r>
          </a:p>
        </p:txBody>
      </p:sp>
    </p:spTree>
    <p:extLst>
      <p:ext uri="{BB962C8B-B14F-4D97-AF65-F5344CB8AC3E}">
        <p14:creationId xmlns:p14="http://schemas.microsoft.com/office/powerpoint/2010/main" val="25755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492636" y="3860795"/>
            <a:ext cx="4183134" cy="267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Защита </a:t>
            </a:r>
            <a:r>
              <a:rPr lang="ru-RU" sz="1000" dirty="0"/>
              <a:t>от рисков, связанных с задержкой </a:t>
            </a:r>
            <a:r>
              <a:rPr lang="ru-RU" sz="1000" dirty="0" smtClean="0"/>
              <a:t>платежей</a:t>
            </a:r>
            <a:br>
              <a:rPr lang="ru-RU" sz="1000" dirty="0" smtClean="0"/>
            </a:br>
            <a:r>
              <a:rPr lang="ru-RU" sz="1000" dirty="0" smtClean="0"/>
              <a:t>от Покупателей</a:t>
            </a:r>
            <a:endParaRPr lang="ru-RU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492636" y="1551843"/>
            <a:ext cx="4183134" cy="334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Быстрая </a:t>
            </a:r>
            <a:r>
              <a:rPr lang="ru-RU" sz="1000" dirty="0"/>
              <a:t>конвертация дебиторской </a:t>
            </a:r>
            <a:r>
              <a:rPr lang="ru-RU" sz="1000" dirty="0" smtClean="0"/>
              <a:t>задолженности</a:t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оборотные </a:t>
            </a:r>
            <a:r>
              <a:rPr lang="ru-RU" sz="1000" dirty="0" smtClean="0"/>
              <a:t>средства</a:t>
            </a:r>
            <a:endParaRPr lang="ru-RU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492636" y="1995686"/>
            <a:ext cx="4183134" cy="200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1000" dirty="0" smtClean="0"/>
              <a:t>Увеличение </a:t>
            </a:r>
            <a:r>
              <a:rPr lang="ru-RU" sz="1000" dirty="0"/>
              <a:t>объемов </a:t>
            </a:r>
            <a:r>
              <a:rPr lang="ru-RU" sz="1000" dirty="0" smtClean="0"/>
              <a:t>продаж</a:t>
            </a:r>
            <a:endParaRPr lang="ru-RU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492636" y="2357590"/>
            <a:ext cx="4183134" cy="178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1000" dirty="0" smtClean="0"/>
              <a:t>Отсутствие </a:t>
            </a:r>
            <a:r>
              <a:rPr lang="ru-RU" sz="1000" dirty="0"/>
              <a:t>кассовых </a:t>
            </a:r>
            <a:r>
              <a:rPr lang="ru-RU" sz="1000" dirty="0" smtClean="0"/>
              <a:t>разрывов</a:t>
            </a:r>
            <a:endParaRPr lang="ru-RU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492636" y="2660931"/>
            <a:ext cx="4183134" cy="31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Привлечение </a:t>
            </a:r>
            <a:r>
              <a:rPr lang="ru-RU" sz="1000" dirty="0"/>
              <a:t>финансирования без роста кредиторской </a:t>
            </a:r>
            <a:r>
              <a:rPr lang="ru-RU" sz="1000" dirty="0" smtClean="0"/>
              <a:t>задолженности</a:t>
            </a:r>
            <a:endParaRPr lang="ru-RU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492636" y="3107004"/>
            <a:ext cx="4183134" cy="339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Возможность </a:t>
            </a:r>
            <a:r>
              <a:rPr lang="ru-RU" sz="1000" dirty="0"/>
              <a:t>предложения Покупателям конкурентоспособных отсрочек </a:t>
            </a:r>
            <a:r>
              <a:rPr lang="ru-RU" sz="1000" dirty="0" smtClean="0"/>
              <a:t>платежа</a:t>
            </a:r>
            <a:endParaRPr lang="ru-RU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492636" y="4260621"/>
            <a:ext cx="4183134" cy="636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Отсутствие </a:t>
            </a:r>
            <a:r>
              <a:rPr lang="ru-RU" sz="1000" dirty="0"/>
              <a:t>финансовых потерь из-за неисполнения Покупателями своих </a:t>
            </a:r>
            <a:r>
              <a:rPr lang="ru-RU" sz="1000" dirty="0" smtClean="0"/>
              <a:t>обязательств</a:t>
            </a:r>
            <a:endParaRPr lang="ru-RU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492636" y="3578407"/>
            <a:ext cx="4183134" cy="150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1000" dirty="0" smtClean="0"/>
              <a:t>Четкое </a:t>
            </a:r>
            <a:r>
              <a:rPr lang="ru-RU" sz="1000" dirty="0"/>
              <a:t>планирование поступления денежных </a:t>
            </a:r>
            <a:r>
              <a:rPr lang="ru-RU" sz="1000" dirty="0" smtClean="0"/>
              <a:t>средств</a:t>
            </a:r>
            <a:endParaRPr lang="ru-RU" sz="1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8774" y="376238"/>
            <a:ext cx="8245674" cy="935037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2"/>
                </a:solidFill>
              </a:rPr>
              <a:t>ОСНОВНЫЕ ПРЕИМУЩЕСТВА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ФАКТОРИНГА</a:t>
            </a:r>
            <a:endParaRPr lang="ru-RU" sz="2600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4838581" y="1437624"/>
            <a:ext cx="3945055" cy="2709798"/>
            <a:chOff x="4466266" y="1707487"/>
            <a:chExt cx="3945055" cy="270979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588224" y="2901132"/>
              <a:ext cx="615862" cy="609225"/>
              <a:chOff x="560717" y="4002296"/>
              <a:chExt cx="408012" cy="40801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717" y="4002296"/>
                <a:ext cx="408012" cy="408012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/>
              <a:srcRect l="29713" t="44392" r="55713" b="30951"/>
              <a:stretch>
                <a:fillRect/>
              </a:stretch>
            </p:blipFill>
            <p:spPr>
              <a:xfrm>
                <a:off x="698107" y="4195639"/>
                <a:ext cx="132579" cy="126174"/>
              </a:xfrm>
              <a:custGeom>
                <a:avLst/>
                <a:gdLst>
                  <a:gd name="connsiteX0" fmla="*/ 666329 w 1332658"/>
                  <a:gd name="connsiteY0" fmla="*/ 0 h 1268274"/>
                  <a:gd name="connsiteX1" fmla="*/ 1332658 w 1332658"/>
                  <a:gd name="connsiteY1" fmla="*/ 634137 h 1268274"/>
                  <a:gd name="connsiteX2" fmla="*/ 666329 w 1332658"/>
                  <a:gd name="connsiteY2" fmla="*/ 1268274 h 1268274"/>
                  <a:gd name="connsiteX3" fmla="*/ 0 w 1332658"/>
                  <a:gd name="connsiteY3" fmla="*/ 634137 h 1268274"/>
                  <a:gd name="connsiteX4" fmla="*/ 666329 w 1332658"/>
                  <a:gd name="connsiteY4" fmla="*/ 0 h 126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2658" h="1268274">
                    <a:moveTo>
                      <a:pt x="666329" y="0"/>
                    </a:moveTo>
                    <a:cubicBezTo>
                      <a:pt x="1034332" y="0"/>
                      <a:pt x="1332658" y="283913"/>
                      <a:pt x="1332658" y="634137"/>
                    </a:cubicBezTo>
                    <a:cubicBezTo>
                      <a:pt x="1332658" y="984361"/>
                      <a:pt x="1034332" y="1268274"/>
                      <a:pt x="666329" y="1268274"/>
                    </a:cubicBezTo>
                    <a:cubicBezTo>
                      <a:pt x="298326" y="1268274"/>
                      <a:pt x="0" y="984361"/>
                      <a:pt x="0" y="634137"/>
                    </a:cubicBezTo>
                    <a:cubicBezTo>
                      <a:pt x="0" y="283913"/>
                      <a:pt x="298326" y="0"/>
                      <a:pt x="66632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</p:pic>
        </p:grpSp>
        <p:cxnSp>
          <p:nvCxnSpPr>
            <p:cNvPr id="10" name="Прямая со стрелкой 9"/>
            <p:cNvCxnSpPr/>
            <p:nvPr/>
          </p:nvCxnSpPr>
          <p:spPr>
            <a:xfrm>
              <a:off x="5256379" y="2316675"/>
              <a:ext cx="2473986" cy="743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5786173" y="1921942"/>
              <a:ext cx="1969219" cy="289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  <a:t>Поставка товара покупателю</a:t>
              </a:r>
              <a:b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  <a:t>на условиях отсрочки платежа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266" y="1831204"/>
              <a:ext cx="713843" cy="713843"/>
            </a:xfrm>
            <a:prstGeom prst="rect">
              <a:avLst/>
            </a:prstGeom>
          </p:spPr>
        </p:pic>
        <p:sp>
          <p:nvSpPr>
            <p:cNvPr id="13" name="Блок-схема: узел 12"/>
            <p:cNvSpPr/>
            <p:nvPr/>
          </p:nvSpPr>
          <p:spPr>
            <a:xfrm>
              <a:off x="6361465" y="2220796"/>
              <a:ext cx="234689" cy="23468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cxnSp>
          <p:nvCxnSpPr>
            <p:cNvPr id="19" name="Соединительная линия уступом 18"/>
            <p:cNvCxnSpPr/>
            <p:nvPr/>
          </p:nvCxnSpPr>
          <p:spPr>
            <a:xfrm rot="10800000" flipV="1">
              <a:off x="7203617" y="2526854"/>
              <a:ext cx="869172" cy="728972"/>
            </a:xfrm>
            <a:prstGeom prst="bentConnector3">
              <a:avLst>
                <a:gd name="adj1" fmla="val -1379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Соединительная линия уступом 21"/>
            <p:cNvCxnSpPr>
              <a:stCxn id="12" idx="2"/>
            </p:cNvCxnSpPr>
            <p:nvPr/>
          </p:nvCxnSpPr>
          <p:spPr>
            <a:xfrm rot="16200000" flipH="1">
              <a:off x="5314049" y="2054185"/>
              <a:ext cx="712812" cy="1694535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Блок-схема: узел 16"/>
            <p:cNvSpPr/>
            <p:nvPr/>
          </p:nvSpPr>
          <p:spPr>
            <a:xfrm>
              <a:off x="4705841" y="2774402"/>
              <a:ext cx="234689" cy="23468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2</a:t>
              </a:r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7936172" y="2812494"/>
              <a:ext cx="234689" cy="23468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4</a:t>
              </a:r>
            </a:p>
          </p:txBody>
        </p:sp>
        <p:cxnSp>
          <p:nvCxnSpPr>
            <p:cNvPr id="25" name="Соединительная линия уступом 24"/>
            <p:cNvCxnSpPr/>
            <p:nvPr/>
          </p:nvCxnSpPr>
          <p:spPr>
            <a:xfrm rot="10800000">
              <a:off x="4585923" y="2465288"/>
              <a:ext cx="1894289" cy="1726643"/>
            </a:xfrm>
            <a:prstGeom prst="bentConnector3">
              <a:avLst>
                <a:gd name="adj1" fmla="val 100142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/>
            <p:cNvGrpSpPr/>
            <p:nvPr/>
          </p:nvGrpSpPr>
          <p:grpSpPr>
            <a:xfrm>
              <a:off x="7734258" y="1707487"/>
              <a:ext cx="677063" cy="738598"/>
              <a:chOff x="7734258" y="1707487"/>
              <a:chExt cx="677063" cy="738598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258" y="1769022"/>
                <a:ext cx="677063" cy="677063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7820761" y="1707487"/>
                <a:ext cx="504056" cy="3960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498" y="1834696"/>
              <a:ext cx="242582" cy="242582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7293277" y="3236592"/>
              <a:ext cx="924229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  <a:t>Оплата</a:t>
              </a:r>
              <a:b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  <a:t>за поставленный товар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910760" y="2741395"/>
              <a:ext cx="1639262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Уступка права требования долга</a:t>
              </a:r>
              <a:b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по поставке банку, передача товарораспорядительных документов в банк</a:t>
              </a:r>
              <a:endParaRPr lang="ru-RU" sz="600" dirty="0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6595525" y="3817012"/>
              <a:ext cx="600273" cy="600273"/>
              <a:chOff x="6470645" y="3858892"/>
              <a:chExt cx="600273" cy="600273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6470645" y="3858892"/>
                <a:ext cx="600273" cy="600273"/>
                <a:chOff x="3225085" y="1887988"/>
                <a:chExt cx="600273" cy="600273"/>
              </a:xfrm>
            </p:grpSpPr>
            <p:pic>
              <p:nvPicPr>
                <p:cNvPr id="54" name="Рисунок 5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5085" y="1887988"/>
                  <a:ext cx="600273" cy="600273"/>
                </a:xfrm>
                <a:prstGeom prst="rect">
                  <a:avLst/>
                </a:prstGeom>
              </p:spPr>
            </p:pic>
            <p:sp>
              <p:nvSpPr>
                <p:cNvPr id="55" name="Блок-схема: узел 54"/>
                <p:cNvSpPr/>
                <p:nvPr/>
              </p:nvSpPr>
              <p:spPr>
                <a:xfrm>
                  <a:off x="3525221" y="2096858"/>
                  <a:ext cx="180048" cy="23237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3595" y="4055372"/>
                <a:ext cx="239831" cy="239831"/>
              </a:xfrm>
              <a:prstGeom prst="rect">
                <a:avLst/>
              </a:prstGeom>
            </p:spPr>
          </p:pic>
        </p:grpSp>
        <p:sp>
          <p:nvSpPr>
            <p:cNvPr id="14" name="Блок-схема: узел 13"/>
            <p:cNvSpPr/>
            <p:nvPr/>
          </p:nvSpPr>
          <p:spPr>
            <a:xfrm>
              <a:off x="4705841" y="4071806"/>
              <a:ext cx="234689" cy="23468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3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941524" y="3886252"/>
              <a:ext cx="1332990" cy="29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Выплата финансирования сразу после поставки </a:t>
              </a:r>
              <a:r>
                <a:rPr lang="ru-RU" sz="600" b="1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100%</a:t>
              </a:r>
              <a:endParaRPr lang="ru-RU" sz="600" b="1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>
              <a:off x="6886601" y="3524152"/>
              <a:ext cx="5779" cy="23417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Текст 12"/>
          <p:cNvSpPr txBox="1">
            <a:spLocks/>
          </p:cNvSpPr>
          <p:nvPr/>
        </p:nvSpPr>
        <p:spPr>
          <a:xfrm>
            <a:off x="249830" y="1129373"/>
            <a:ext cx="4103849" cy="3600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rgbClr val="767676"/>
                </a:solidFill>
              </a:rPr>
              <a:t>Для Поставщика</a:t>
            </a:r>
            <a:endParaRPr lang="ru-RU" sz="1800" dirty="0">
              <a:solidFill>
                <a:srgbClr val="767676"/>
              </a:solidFill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226" y="1591623"/>
            <a:ext cx="79469" cy="2944021"/>
            <a:chOff x="-47660" y="1674649"/>
            <a:chExt cx="79469" cy="2944021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-7925" y="1718672"/>
              <a:ext cx="0" cy="2876223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Блок-схема: узел 84"/>
            <p:cNvSpPr/>
            <p:nvPr/>
          </p:nvSpPr>
          <p:spPr>
            <a:xfrm>
              <a:off x="-47660" y="1674649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86" name="Блок-схема: узел 85"/>
            <p:cNvSpPr/>
            <p:nvPr/>
          </p:nvSpPr>
          <p:spPr>
            <a:xfrm>
              <a:off x="-47660" y="2493093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87" name="Блок-схема: узел 86"/>
            <p:cNvSpPr/>
            <p:nvPr/>
          </p:nvSpPr>
          <p:spPr>
            <a:xfrm>
              <a:off x="-47660" y="2083871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88" name="Блок-схема: узел 87"/>
            <p:cNvSpPr/>
            <p:nvPr/>
          </p:nvSpPr>
          <p:spPr>
            <a:xfrm>
              <a:off x="-47660" y="2902315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89" name="Блок-схема: узел 88"/>
            <p:cNvSpPr/>
            <p:nvPr/>
          </p:nvSpPr>
          <p:spPr>
            <a:xfrm>
              <a:off x="-47660" y="4539201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90" name="Блок-схема: узел 89"/>
            <p:cNvSpPr/>
            <p:nvPr/>
          </p:nvSpPr>
          <p:spPr>
            <a:xfrm>
              <a:off x="-47660" y="3311537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91" name="Блок-схема: узел 90"/>
            <p:cNvSpPr/>
            <p:nvPr/>
          </p:nvSpPr>
          <p:spPr>
            <a:xfrm>
              <a:off x="-47660" y="3720759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92" name="Блок-схема: узел 91"/>
            <p:cNvSpPr/>
            <p:nvPr/>
          </p:nvSpPr>
          <p:spPr>
            <a:xfrm>
              <a:off x="-47660" y="4129981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</p:grpSp>
      <p:sp>
        <p:nvSpPr>
          <p:cNvPr id="97" name="Скругленный прямоугольник 96"/>
          <p:cNvSpPr/>
          <p:nvPr/>
        </p:nvSpPr>
        <p:spPr>
          <a:xfrm rot="21327549">
            <a:off x="6290529" y="592439"/>
            <a:ext cx="1914908" cy="522059"/>
          </a:xfrm>
          <a:prstGeom prst="roundRect">
            <a:avLst/>
          </a:prstGeom>
          <a:solidFill>
            <a:srgbClr val="F8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без регресса</a:t>
            </a:r>
            <a:endParaRPr lang="ru-RU" b="1" dirty="0"/>
          </a:p>
        </p:txBody>
      </p:sp>
      <p:sp>
        <p:nvSpPr>
          <p:cNvPr id="98" name="Дуга 97"/>
          <p:cNvSpPr/>
          <p:nvPr/>
        </p:nvSpPr>
        <p:spPr>
          <a:xfrm rot="20216975">
            <a:off x="5560170" y="645976"/>
            <a:ext cx="783486" cy="622799"/>
          </a:xfrm>
          <a:prstGeom prst="arc">
            <a:avLst/>
          </a:prstGeom>
          <a:ln w="19050">
            <a:solidFill>
              <a:srgbClr val="F8772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420104" y="4705672"/>
            <a:ext cx="288032" cy="21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767676"/>
                </a:solidFill>
              </a:rPr>
              <a:t>5</a:t>
            </a:r>
            <a:endParaRPr lang="ru-RU" sz="1200" dirty="0" smtClean="0">
              <a:solidFill>
                <a:srgbClr val="767676"/>
              </a:solidFill>
              <a:latin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760302" y="4695986"/>
            <a:ext cx="1409482" cy="24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767676"/>
                </a:solidFill>
              </a:rPr>
              <a:t>rostfinance.ru</a:t>
            </a:r>
          </a:p>
        </p:txBody>
      </p:sp>
    </p:spTree>
    <p:extLst>
      <p:ext uri="{BB962C8B-B14F-4D97-AF65-F5344CB8AC3E}">
        <p14:creationId xmlns:p14="http://schemas.microsoft.com/office/powerpoint/2010/main" val="1696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 flipH="1">
            <a:off x="4354353" y="1959862"/>
            <a:ext cx="985" cy="1620000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33" y="3363838"/>
            <a:ext cx="349863" cy="3498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33" y="2553748"/>
            <a:ext cx="349863" cy="3498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33" y="1743658"/>
            <a:ext cx="349863" cy="34986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8774" y="376238"/>
            <a:ext cx="8245674" cy="935037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2"/>
                </a:solidFill>
              </a:rPr>
              <a:t>ОСОБЕННОСТИ </a:t>
            </a:r>
            <a:r>
              <a:rPr lang="ru-RU" sz="2600" b="1" dirty="0" smtClean="0"/>
              <a:t>ФАКТОРИНГА</a:t>
            </a:r>
            <a:r>
              <a:rPr lang="ru-RU" sz="2600" b="1" dirty="0" smtClean="0">
                <a:solidFill>
                  <a:schemeClr val="bg2"/>
                </a:solidFill>
              </a:rPr>
              <a:t/>
            </a:r>
            <a:br>
              <a:rPr lang="ru-RU" sz="2600" b="1" dirty="0" smtClean="0">
                <a:solidFill>
                  <a:schemeClr val="bg2"/>
                </a:solidFill>
              </a:rPr>
            </a:br>
            <a:endParaRPr lang="ru-RU" sz="26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 rot="21327549">
            <a:off x="5880636" y="560741"/>
            <a:ext cx="1914908" cy="522059"/>
          </a:xfrm>
          <a:prstGeom prst="roundRect">
            <a:avLst/>
          </a:prstGeom>
          <a:solidFill>
            <a:srgbClr val="F8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 регрессом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60926" y="1737399"/>
            <a:ext cx="3664322" cy="540060"/>
            <a:chOff x="358774" y="1380165"/>
            <a:chExt cx="3664322" cy="540060"/>
          </a:xfrm>
        </p:grpSpPr>
        <p:sp>
          <p:nvSpPr>
            <p:cNvPr id="43" name="TextBox 42"/>
            <p:cNvSpPr txBox="1"/>
            <p:nvPr/>
          </p:nvSpPr>
          <p:spPr>
            <a:xfrm>
              <a:off x="764460" y="1419083"/>
              <a:ext cx="3258636" cy="31831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000" dirty="0" smtClean="0"/>
                <a:t>Продукт </a:t>
              </a:r>
              <a:r>
                <a:rPr lang="ru-RU" sz="1000" dirty="0"/>
                <a:t>нацелен на Поставщиков активно использующих отсрочку платежа при </a:t>
              </a:r>
              <a:r>
                <a:rPr lang="ru-RU" sz="1000" dirty="0" smtClean="0"/>
                <a:t>работе</a:t>
              </a:r>
            </a:p>
            <a:p>
              <a:pPr>
                <a:lnSpc>
                  <a:spcPct val="110000"/>
                </a:lnSpc>
              </a:pPr>
              <a:r>
                <a:rPr lang="ru-RU" sz="1000" dirty="0" smtClean="0"/>
                <a:t>со </a:t>
              </a:r>
              <a:r>
                <a:rPr lang="ru-RU" sz="1000" dirty="0"/>
                <a:t>своими Покупателями (Дебиторами</a:t>
              </a:r>
              <a:r>
                <a:rPr lang="ru-RU" sz="1000" dirty="0" smtClean="0"/>
                <a:t>)</a:t>
              </a:r>
              <a:endParaRPr lang="ru-RU" sz="1000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58774" y="1380165"/>
              <a:ext cx="756084" cy="540060"/>
              <a:chOff x="4346459" y="2227821"/>
              <a:chExt cx="756084" cy="54006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4346459" y="2275895"/>
                <a:ext cx="270304" cy="231334"/>
              </a:xfrm>
              <a:prstGeom prst="round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54471" y="2227821"/>
                <a:ext cx="648072" cy="54006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rgbClr val="767676"/>
                    </a:solidFill>
                    <a:latin typeface="+mn-lt"/>
                  </a:rPr>
                  <a:t>1</a:t>
                </a: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352906" y="2567030"/>
            <a:ext cx="3664322" cy="540060"/>
            <a:chOff x="4391980" y="1380165"/>
            <a:chExt cx="3664322" cy="540060"/>
          </a:xfrm>
        </p:grpSpPr>
        <p:sp>
          <p:nvSpPr>
            <p:cNvPr id="28" name="TextBox 27"/>
            <p:cNvSpPr txBox="1"/>
            <p:nvPr/>
          </p:nvSpPr>
          <p:spPr>
            <a:xfrm>
              <a:off x="4797666" y="1406900"/>
              <a:ext cx="3258636" cy="31831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000" dirty="0" smtClean="0"/>
                <a:t>Финансирование </a:t>
              </a:r>
              <a:r>
                <a:rPr lang="ru-RU" sz="1000" dirty="0"/>
                <a:t>осуществляется под уступку дебиторской задолженности </a:t>
              </a:r>
              <a:r>
                <a:rPr lang="ru-RU" sz="1000" dirty="0" smtClean="0"/>
                <a:t>Поставщика</a:t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пользу </a:t>
              </a:r>
              <a:r>
                <a:rPr lang="ru-RU" sz="1000" dirty="0" smtClean="0"/>
                <a:t>Банка</a:t>
              </a:r>
              <a:endParaRPr lang="ru-RU" sz="1000" dirty="0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4391980" y="1380165"/>
              <a:ext cx="715648" cy="540060"/>
              <a:chOff x="4346459" y="2227821"/>
              <a:chExt cx="715648" cy="54006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4346459" y="2275895"/>
                <a:ext cx="270304" cy="231334"/>
              </a:xfrm>
              <a:prstGeom prst="round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14035" y="2227821"/>
                <a:ext cx="648072" cy="54006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0" indent="0">
                  <a:buNone/>
                </a:pPr>
                <a:r>
                  <a:rPr lang="ru-RU" sz="3200" b="1" dirty="0">
                    <a:solidFill>
                      <a:srgbClr val="767676"/>
                    </a:solidFill>
                  </a:rPr>
                  <a:t>2</a:t>
                </a:r>
                <a:endParaRPr lang="ru-RU" sz="3200" b="1" dirty="0" smtClean="0">
                  <a:solidFill>
                    <a:srgbClr val="767676"/>
                  </a:solidFill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352906" y="3402848"/>
            <a:ext cx="3650248" cy="540060"/>
            <a:chOff x="3300579" y="2943340"/>
            <a:chExt cx="3650248" cy="540060"/>
          </a:xfrm>
        </p:grpSpPr>
        <p:sp>
          <p:nvSpPr>
            <p:cNvPr id="29" name="TextBox 28"/>
            <p:cNvSpPr txBox="1"/>
            <p:nvPr/>
          </p:nvSpPr>
          <p:spPr>
            <a:xfrm>
              <a:off x="3692191" y="2972662"/>
              <a:ext cx="3258636" cy="31831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000" dirty="0" smtClean="0"/>
                <a:t>Поставщик </a:t>
              </a:r>
              <a:r>
                <a:rPr lang="ru-RU" sz="1000" dirty="0"/>
                <a:t>получает следующие дополнительные услуги</a:t>
              </a:r>
              <a:r>
                <a:rPr lang="ru-RU" sz="1000" dirty="0" smtClean="0"/>
                <a:t>:</a:t>
              </a:r>
              <a:endParaRPr lang="ru-RU" sz="1000" dirty="0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3300579" y="2943340"/>
              <a:ext cx="715648" cy="540060"/>
              <a:chOff x="4346459" y="2227821"/>
              <a:chExt cx="715648" cy="540060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4346459" y="2275895"/>
                <a:ext cx="270304" cy="231334"/>
              </a:xfrm>
              <a:prstGeom prst="round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14035" y="2227821"/>
                <a:ext cx="648072" cy="54006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rgbClr val="767676"/>
                    </a:solidFill>
                  </a:rPr>
                  <a:t>3</a:t>
                </a: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646958" y="1783012"/>
            <a:ext cx="3489438" cy="318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buClr>
                <a:schemeClr val="bg2"/>
              </a:buClr>
            </a:pPr>
            <a:r>
              <a:rPr lang="ru-RU" sz="1000" dirty="0"/>
              <a:t>А</a:t>
            </a:r>
            <a:r>
              <a:rPr lang="ru-RU" sz="1000" dirty="0" smtClean="0"/>
              <a:t>дминистративное </a:t>
            </a:r>
            <a:r>
              <a:rPr lang="ru-RU" sz="1000" dirty="0"/>
              <a:t>управление дебиторской </a:t>
            </a:r>
            <a:r>
              <a:rPr lang="ru-RU" sz="1000" dirty="0" smtClean="0"/>
              <a:t>задолженностью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46958" y="2593765"/>
            <a:ext cx="3546668" cy="469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buClr>
                <a:schemeClr val="bg2"/>
              </a:buClr>
            </a:pPr>
            <a:r>
              <a:rPr lang="ru-RU" sz="1000" dirty="0"/>
              <a:t>И</a:t>
            </a:r>
            <a:r>
              <a:rPr lang="ru-RU" sz="1000" dirty="0" smtClean="0"/>
              <a:t>нформационное сопровождение</a:t>
            </a:r>
            <a:br>
              <a:rPr lang="ru-RU" sz="1000" dirty="0" smtClean="0"/>
            </a:br>
            <a:r>
              <a:rPr lang="ru-RU" sz="1000" dirty="0" smtClean="0"/>
              <a:t>и </a:t>
            </a:r>
            <a:r>
              <a:rPr lang="ru-RU" sz="1000" dirty="0"/>
              <a:t>учет дебиторской </a:t>
            </a:r>
            <a:r>
              <a:rPr lang="ru-RU" sz="1000" dirty="0" smtClean="0"/>
              <a:t>задолженности</a:t>
            </a:r>
            <a:endParaRPr lang="ru-RU" sz="1000" dirty="0"/>
          </a:p>
        </p:txBody>
      </p:sp>
      <p:sp>
        <p:nvSpPr>
          <p:cNvPr id="31" name="Дуга 30"/>
          <p:cNvSpPr/>
          <p:nvPr/>
        </p:nvSpPr>
        <p:spPr>
          <a:xfrm rot="6257301">
            <a:off x="2510869" y="2218274"/>
            <a:ext cx="1627026" cy="1617750"/>
          </a:xfrm>
          <a:prstGeom prst="arc">
            <a:avLst>
              <a:gd name="adj1" fmla="val 16200000"/>
              <a:gd name="adj2" fmla="val 924877"/>
            </a:avLst>
          </a:prstGeom>
          <a:ln w="19050">
            <a:solidFill>
              <a:srgbClr val="F8772E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20216975">
            <a:off x="5634758" y="465922"/>
            <a:ext cx="783486" cy="622799"/>
          </a:xfrm>
          <a:prstGeom prst="arc">
            <a:avLst/>
          </a:prstGeom>
          <a:ln w="19050">
            <a:solidFill>
              <a:srgbClr val="F8772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20104" y="4705672"/>
            <a:ext cx="288032" cy="21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767676"/>
                </a:solidFill>
              </a:rPr>
              <a:t>8</a:t>
            </a:r>
            <a:endParaRPr lang="ru-RU" sz="1200" dirty="0" smtClean="0">
              <a:solidFill>
                <a:srgbClr val="767676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60302" y="4695986"/>
            <a:ext cx="1409482" cy="24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767676"/>
                </a:solidFill>
              </a:rPr>
              <a:t>rostfinance.ru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7230" y="3407431"/>
            <a:ext cx="3258636" cy="318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buClr>
                <a:schemeClr val="bg2"/>
              </a:buClr>
            </a:pPr>
            <a:r>
              <a:rPr lang="ru-RU" sz="1000" dirty="0"/>
              <a:t>К</a:t>
            </a:r>
            <a:r>
              <a:rPr lang="ru-RU" sz="1000" dirty="0" smtClean="0"/>
              <a:t>онсалтинг документов Поставщика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318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4838581" y="1437624"/>
            <a:ext cx="3945055" cy="2709798"/>
            <a:chOff x="4466266" y="1707487"/>
            <a:chExt cx="3945055" cy="270979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4644008" y="3723878"/>
              <a:ext cx="184936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"/>
            <p:cNvGrpSpPr/>
            <p:nvPr/>
          </p:nvGrpSpPr>
          <p:grpSpPr>
            <a:xfrm>
              <a:off x="6588224" y="2901132"/>
              <a:ext cx="615862" cy="609225"/>
              <a:chOff x="560717" y="4002296"/>
              <a:chExt cx="408012" cy="40801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717" y="4002296"/>
                <a:ext cx="408012" cy="408012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/>
              <a:srcRect l="29713" t="44392" r="55713" b="30951"/>
              <a:stretch>
                <a:fillRect/>
              </a:stretch>
            </p:blipFill>
            <p:spPr>
              <a:xfrm>
                <a:off x="698107" y="4195639"/>
                <a:ext cx="132579" cy="126174"/>
              </a:xfrm>
              <a:custGeom>
                <a:avLst/>
                <a:gdLst>
                  <a:gd name="connsiteX0" fmla="*/ 666329 w 1332658"/>
                  <a:gd name="connsiteY0" fmla="*/ 0 h 1268274"/>
                  <a:gd name="connsiteX1" fmla="*/ 1332658 w 1332658"/>
                  <a:gd name="connsiteY1" fmla="*/ 634137 h 1268274"/>
                  <a:gd name="connsiteX2" fmla="*/ 666329 w 1332658"/>
                  <a:gd name="connsiteY2" fmla="*/ 1268274 h 1268274"/>
                  <a:gd name="connsiteX3" fmla="*/ 0 w 1332658"/>
                  <a:gd name="connsiteY3" fmla="*/ 634137 h 1268274"/>
                  <a:gd name="connsiteX4" fmla="*/ 666329 w 1332658"/>
                  <a:gd name="connsiteY4" fmla="*/ 0 h 126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2658" h="1268274">
                    <a:moveTo>
                      <a:pt x="666329" y="0"/>
                    </a:moveTo>
                    <a:cubicBezTo>
                      <a:pt x="1034332" y="0"/>
                      <a:pt x="1332658" y="283913"/>
                      <a:pt x="1332658" y="634137"/>
                    </a:cubicBezTo>
                    <a:cubicBezTo>
                      <a:pt x="1332658" y="984361"/>
                      <a:pt x="1034332" y="1268274"/>
                      <a:pt x="666329" y="1268274"/>
                    </a:cubicBezTo>
                    <a:cubicBezTo>
                      <a:pt x="298326" y="1268274"/>
                      <a:pt x="0" y="984361"/>
                      <a:pt x="0" y="634137"/>
                    </a:cubicBezTo>
                    <a:cubicBezTo>
                      <a:pt x="0" y="283913"/>
                      <a:pt x="298326" y="0"/>
                      <a:pt x="66632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</p:pic>
        </p:grpSp>
        <p:cxnSp>
          <p:nvCxnSpPr>
            <p:cNvPr id="10" name="Прямая со стрелкой 9"/>
            <p:cNvCxnSpPr/>
            <p:nvPr/>
          </p:nvCxnSpPr>
          <p:spPr>
            <a:xfrm>
              <a:off x="5256379" y="2316675"/>
              <a:ext cx="2473986" cy="743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5786173" y="1921942"/>
              <a:ext cx="1969219" cy="289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  <a:t>Поставка товара покупателю</a:t>
              </a:r>
              <a:b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  <a:t>на условиях отсрочки платежа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266" y="1831204"/>
              <a:ext cx="713843" cy="713843"/>
            </a:xfrm>
            <a:prstGeom prst="rect">
              <a:avLst/>
            </a:prstGeom>
          </p:spPr>
        </p:pic>
        <p:sp>
          <p:nvSpPr>
            <p:cNvPr id="13" name="Блок-схема: узел 12"/>
            <p:cNvSpPr/>
            <p:nvPr/>
          </p:nvSpPr>
          <p:spPr>
            <a:xfrm>
              <a:off x="6361465" y="2220796"/>
              <a:ext cx="234689" cy="23468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4705841" y="3606533"/>
              <a:ext cx="234689" cy="23468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3</a:t>
              </a:r>
            </a:p>
          </p:txBody>
        </p:sp>
        <p:cxnSp>
          <p:nvCxnSpPr>
            <p:cNvPr id="19" name="Соединительная линия уступом 18"/>
            <p:cNvCxnSpPr/>
            <p:nvPr/>
          </p:nvCxnSpPr>
          <p:spPr>
            <a:xfrm rot="10800000" flipV="1">
              <a:off x="7203617" y="2526854"/>
              <a:ext cx="869172" cy="728972"/>
            </a:xfrm>
            <a:prstGeom prst="bentConnector3">
              <a:avLst>
                <a:gd name="adj1" fmla="val -1379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Соединительная линия уступом 21"/>
            <p:cNvCxnSpPr>
              <a:stCxn id="12" idx="2"/>
            </p:cNvCxnSpPr>
            <p:nvPr/>
          </p:nvCxnSpPr>
          <p:spPr>
            <a:xfrm rot="16200000" flipH="1">
              <a:off x="5314049" y="2054185"/>
              <a:ext cx="712812" cy="1694535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Блок-схема: узел 16"/>
            <p:cNvSpPr/>
            <p:nvPr/>
          </p:nvSpPr>
          <p:spPr>
            <a:xfrm>
              <a:off x="4705841" y="2774402"/>
              <a:ext cx="234689" cy="23468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2</a:t>
              </a:r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7936172" y="2812494"/>
              <a:ext cx="234689" cy="23468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4</a:t>
              </a:r>
            </a:p>
          </p:txBody>
        </p:sp>
        <p:cxnSp>
          <p:nvCxnSpPr>
            <p:cNvPr id="25" name="Соединительная линия уступом 24"/>
            <p:cNvCxnSpPr/>
            <p:nvPr/>
          </p:nvCxnSpPr>
          <p:spPr>
            <a:xfrm rot="10800000">
              <a:off x="4585923" y="2465288"/>
              <a:ext cx="1894289" cy="1726643"/>
            </a:xfrm>
            <a:prstGeom prst="bentConnector3">
              <a:avLst>
                <a:gd name="adj1" fmla="val 100142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/>
            <p:cNvGrpSpPr/>
            <p:nvPr/>
          </p:nvGrpSpPr>
          <p:grpSpPr>
            <a:xfrm>
              <a:off x="7734258" y="1707487"/>
              <a:ext cx="677063" cy="738598"/>
              <a:chOff x="7734258" y="1707487"/>
              <a:chExt cx="677063" cy="738598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258" y="1769022"/>
                <a:ext cx="677063" cy="677063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7820761" y="1707487"/>
                <a:ext cx="504056" cy="3960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498" y="1834696"/>
              <a:ext cx="242582" cy="242582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7293277" y="3236592"/>
              <a:ext cx="924229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  <a:t>Оплата</a:t>
              </a:r>
              <a:b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r>
                <a:rPr lang="ru-RU" sz="600" dirty="0">
                  <a:solidFill>
                    <a:srgbClr val="404040"/>
                  </a:solidFill>
                  <a:cs typeface="Arial" panose="020B0604020202020204" pitchFamily="34" charset="0"/>
                </a:rPr>
                <a:t>за поставленный товар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910760" y="2741395"/>
              <a:ext cx="1639262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Уступка права требования долга</a:t>
              </a:r>
              <a:b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по поставке банку, передача товарораспорядительных документов в Банк</a:t>
              </a:r>
              <a:endParaRPr lang="ru-RU" sz="600" dirty="0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6595525" y="3817012"/>
              <a:ext cx="600273" cy="600273"/>
              <a:chOff x="6470645" y="3858892"/>
              <a:chExt cx="600273" cy="600273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6470645" y="3858892"/>
                <a:ext cx="600273" cy="600273"/>
                <a:chOff x="3225085" y="1887988"/>
                <a:chExt cx="600273" cy="600273"/>
              </a:xfrm>
            </p:grpSpPr>
            <p:pic>
              <p:nvPicPr>
                <p:cNvPr id="54" name="Рисунок 5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5085" y="1887988"/>
                  <a:ext cx="600273" cy="600273"/>
                </a:xfrm>
                <a:prstGeom prst="rect">
                  <a:avLst/>
                </a:prstGeom>
              </p:spPr>
            </p:pic>
            <p:sp>
              <p:nvSpPr>
                <p:cNvPr id="55" name="Блок-схема: узел 54"/>
                <p:cNvSpPr/>
                <p:nvPr/>
              </p:nvSpPr>
              <p:spPr>
                <a:xfrm>
                  <a:off x="3525221" y="2096858"/>
                  <a:ext cx="180048" cy="23237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3595" y="4055372"/>
                <a:ext cx="239831" cy="239831"/>
              </a:xfrm>
              <a:prstGeom prst="rect">
                <a:avLst/>
              </a:prstGeom>
            </p:spPr>
          </p:pic>
        </p:grpSp>
        <p:sp>
          <p:nvSpPr>
            <p:cNvPr id="64" name="Прямоугольник 63"/>
            <p:cNvSpPr/>
            <p:nvPr/>
          </p:nvSpPr>
          <p:spPr>
            <a:xfrm>
              <a:off x="4940530" y="3891943"/>
              <a:ext cx="1332990" cy="29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Выплата остатка средств</a:t>
              </a:r>
              <a:b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за минусом комиссии</a:t>
              </a:r>
              <a:endParaRPr lang="ru-RU" sz="600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4705841" y="4071806"/>
              <a:ext cx="234689" cy="23468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5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913103" y="3435108"/>
              <a:ext cx="1332990" cy="29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600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Выплата финансирования сразу после поставки </a:t>
              </a:r>
              <a:r>
                <a:rPr lang="ru-RU" sz="600" b="1" dirty="0" smtClean="0">
                  <a:solidFill>
                    <a:srgbClr val="404040"/>
                  </a:solidFill>
                  <a:cs typeface="Arial" panose="020B0604020202020204" pitchFamily="34" charset="0"/>
                </a:rPr>
                <a:t>90%</a:t>
              </a:r>
              <a:endParaRPr lang="ru-RU" sz="600" b="1" dirty="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>
              <a:off x="6886601" y="3524152"/>
              <a:ext cx="5779" cy="23417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Заголовок 5"/>
          <p:cNvSpPr>
            <a:spLocks noGrp="1"/>
          </p:cNvSpPr>
          <p:nvPr>
            <p:ph type="title"/>
          </p:nvPr>
        </p:nvSpPr>
        <p:spPr>
          <a:xfrm>
            <a:off x="358774" y="376238"/>
            <a:ext cx="8245674" cy="935037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2"/>
                </a:solidFill>
              </a:rPr>
              <a:t>ОСНОВНЫЕ ПРЕИМУЩЕСТВА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ФАКТОРИНГА</a:t>
            </a:r>
            <a:endParaRPr lang="ru-RU" sz="2600" dirty="0"/>
          </a:p>
        </p:txBody>
      </p:sp>
      <p:sp>
        <p:nvSpPr>
          <p:cNvPr id="43" name="TextBox 42"/>
          <p:cNvSpPr txBox="1"/>
          <p:nvPr/>
        </p:nvSpPr>
        <p:spPr>
          <a:xfrm>
            <a:off x="492636" y="3860795"/>
            <a:ext cx="4183134" cy="267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Защита </a:t>
            </a:r>
            <a:r>
              <a:rPr lang="ru-RU" sz="1000" dirty="0"/>
              <a:t>от рисков, связанных с задержкой </a:t>
            </a:r>
            <a:r>
              <a:rPr lang="ru-RU" sz="1000" dirty="0" smtClean="0"/>
              <a:t>платежей</a:t>
            </a:r>
            <a:br>
              <a:rPr lang="ru-RU" sz="1000" dirty="0" smtClean="0"/>
            </a:br>
            <a:r>
              <a:rPr lang="ru-RU" sz="1000" dirty="0" smtClean="0"/>
              <a:t>от Покупателей</a:t>
            </a:r>
            <a:endParaRPr lang="ru-RU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492636" y="1551843"/>
            <a:ext cx="4183134" cy="334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Быстрая </a:t>
            </a:r>
            <a:r>
              <a:rPr lang="ru-RU" sz="1000" dirty="0"/>
              <a:t>конвертация дебиторской </a:t>
            </a:r>
            <a:r>
              <a:rPr lang="ru-RU" sz="1000" dirty="0" smtClean="0"/>
              <a:t>задолженности</a:t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оборотные </a:t>
            </a:r>
            <a:r>
              <a:rPr lang="ru-RU" sz="1000" dirty="0" smtClean="0"/>
              <a:t>средства</a:t>
            </a:r>
            <a:endParaRPr lang="ru-RU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492636" y="1995686"/>
            <a:ext cx="4183134" cy="200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1000" dirty="0" smtClean="0"/>
              <a:t>Увеличение </a:t>
            </a:r>
            <a:r>
              <a:rPr lang="ru-RU" sz="1000" dirty="0"/>
              <a:t>объемов </a:t>
            </a:r>
            <a:r>
              <a:rPr lang="ru-RU" sz="1000" dirty="0" smtClean="0"/>
              <a:t>продаж</a:t>
            </a:r>
            <a:endParaRPr lang="ru-RU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492636" y="2357590"/>
            <a:ext cx="4183134" cy="178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1000" dirty="0" smtClean="0"/>
              <a:t>Отсутствие </a:t>
            </a:r>
            <a:r>
              <a:rPr lang="ru-RU" sz="1000" dirty="0"/>
              <a:t>кассовых </a:t>
            </a:r>
            <a:r>
              <a:rPr lang="ru-RU" sz="1000" dirty="0" smtClean="0"/>
              <a:t>разрывов</a:t>
            </a:r>
            <a:endParaRPr lang="ru-RU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492636" y="2660931"/>
            <a:ext cx="4183134" cy="31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Привлечение </a:t>
            </a:r>
            <a:r>
              <a:rPr lang="ru-RU" sz="1000" dirty="0"/>
              <a:t>финансирования без роста кредиторской </a:t>
            </a:r>
            <a:r>
              <a:rPr lang="ru-RU" sz="1000" dirty="0" smtClean="0"/>
              <a:t>задолженности</a:t>
            </a:r>
            <a:endParaRPr lang="ru-RU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492636" y="3107004"/>
            <a:ext cx="4183134" cy="339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000" dirty="0" smtClean="0"/>
              <a:t>Возможность </a:t>
            </a:r>
            <a:r>
              <a:rPr lang="ru-RU" sz="1000" dirty="0"/>
              <a:t>предложения Покупателям конкурентоспособных отсрочек </a:t>
            </a:r>
            <a:r>
              <a:rPr lang="ru-RU" sz="1000" dirty="0" smtClean="0"/>
              <a:t>платежа</a:t>
            </a:r>
            <a:endParaRPr lang="ru-RU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492636" y="3578407"/>
            <a:ext cx="4183134" cy="150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1000" dirty="0" smtClean="0"/>
              <a:t>Четкое </a:t>
            </a:r>
            <a:r>
              <a:rPr lang="ru-RU" sz="1000" dirty="0"/>
              <a:t>планирование поступления денежных </a:t>
            </a:r>
            <a:r>
              <a:rPr lang="ru-RU" sz="1000" dirty="0" smtClean="0"/>
              <a:t>средств</a:t>
            </a:r>
            <a:endParaRPr lang="ru-RU" sz="1000" dirty="0"/>
          </a:p>
        </p:txBody>
      </p:sp>
      <p:sp>
        <p:nvSpPr>
          <p:cNvPr id="51" name="Текст 12"/>
          <p:cNvSpPr txBox="1">
            <a:spLocks/>
          </p:cNvSpPr>
          <p:nvPr/>
        </p:nvSpPr>
        <p:spPr>
          <a:xfrm>
            <a:off x="249830" y="1129373"/>
            <a:ext cx="4103849" cy="3600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rgbClr val="767676"/>
                </a:solidFill>
              </a:rPr>
              <a:t>Для Поставщика</a:t>
            </a:r>
            <a:endParaRPr lang="ru-RU" sz="1800" dirty="0">
              <a:solidFill>
                <a:srgbClr val="767676"/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54226" y="1591623"/>
            <a:ext cx="79469" cy="2534801"/>
            <a:chOff x="-47660" y="1674649"/>
            <a:chExt cx="79469" cy="2534801"/>
          </a:xfrm>
        </p:grpSpPr>
        <p:cxnSp>
          <p:nvCxnSpPr>
            <p:cNvPr id="53" name="Прямая соединительная линия 52"/>
            <p:cNvCxnSpPr>
              <a:endCxn id="69" idx="4"/>
            </p:cNvCxnSpPr>
            <p:nvPr/>
          </p:nvCxnSpPr>
          <p:spPr>
            <a:xfrm>
              <a:off x="-7925" y="1718672"/>
              <a:ext cx="0" cy="2490778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Блок-схема: узел 56"/>
            <p:cNvSpPr/>
            <p:nvPr/>
          </p:nvSpPr>
          <p:spPr>
            <a:xfrm>
              <a:off x="-47660" y="1674649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58" name="Блок-схема: узел 57"/>
            <p:cNvSpPr/>
            <p:nvPr/>
          </p:nvSpPr>
          <p:spPr>
            <a:xfrm>
              <a:off x="-47660" y="2493093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61" name="Блок-схема: узел 60"/>
            <p:cNvSpPr/>
            <p:nvPr/>
          </p:nvSpPr>
          <p:spPr>
            <a:xfrm>
              <a:off x="-47660" y="2083871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62" name="Блок-схема: узел 61"/>
            <p:cNvSpPr/>
            <p:nvPr/>
          </p:nvSpPr>
          <p:spPr>
            <a:xfrm>
              <a:off x="-47660" y="2902315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66" name="Блок-схема: узел 65"/>
            <p:cNvSpPr/>
            <p:nvPr/>
          </p:nvSpPr>
          <p:spPr>
            <a:xfrm>
              <a:off x="-47660" y="3311537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68" name="Блок-схема: узел 67"/>
            <p:cNvSpPr/>
            <p:nvPr/>
          </p:nvSpPr>
          <p:spPr>
            <a:xfrm>
              <a:off x="-47660" y="3720759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69" name="Блок-схема: узел 68"/>
            <p:cNvSpPr/>
            <p:nvPr/>
          </p:nvSpPr>
          <p:spPr>
            <a:xfrm>
              <a:off x="-47660" y="4129981"/>
              <a:ext cx="79469" cy="79469"/>
            </a:xfrm>
            <a:prstGeom prst="flowChartConnector">
              <a:avLst/>
            </a:prstGeom>
            <a:solidFill>
              <a:srgbClr val="82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</p:grpSp>
      <p:sp>
        <p:nvSpPr>
          <p:cNvPr id="71" name="Скругленный прямоугольник 70"/>
          <p:cNvSpPr/>
          <p:nvPr/>
        </p:nvSpPr>
        <p:spPr>
          <a:xfrm rot="21327549">
            <a:off x="6013985" y="408134"/>
            <a:ext cx="1914908" cy="522059"/>
          </a:xfrm>
          <a:prstGeom prst="roundRect">
            <a:avLst/>
          </a:prstGeom>
          <a:solidFill>
            <a:srgbClr val="F8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регрессом</a:t>
            </a:r>
            <a:endParaRPr lang="ru-RU" b="1" dirty="0"/>
          </a:p>
        </p:txBody>
      </p:sp>
      <p:sp>
        <p:nvSpPr>
          <p:cNvPr id="72" name="Дуга 71"/>
          <p:cNvSpPr/>
          <p:nvPr/>
        </p:nvSpPr>
        <p:spPr>
          <a:xfrm rot="8758888">
            <a:off x="5513638" y="198336"/>
            <a:ext cx="783486" cy="622799"/>
          </a:xfrm>
          <a:prstGeom prst="arc">
            <a:avLst/>
          </a:prstGeom>
          <a:ln w="19050">
            <a:solidFill>
              <a:srgbClr val="F8772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20104" y="4705672"/>
            <a:ext cx="288032" cy="21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767676"/>
                </a:solidFill>
              </a:rPr>
              <a:t>9</a:t>
            </a:r>
            <a:endParaRPr lang="ru-RU" sz="1200" dirty="0" smtClean="0">
              <a:solidFill>
                <a:srgbClr val="767676"/>
              </a:solidFill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60302" y="4695986"/>
            <a:ext cx="1409482" cy="24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767676"/>
                </a:solidFill>
              </a:rPr>
              <a:t>rostfinance.ru</a:t>
            </a:r>
          </a:p>
        </p:txBody>
      </p:sp>
    </p:spTree>
    <p:extLst>
      <p:ext uri="{BB962C8B-B14F-4D97-AF65-F5344CB8AC3E}">
        <p14:creationId xmlns:p14="http://schemas.microsoft.com/office/powerpoint/2010/main" val="35271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rostfinance.ru</a:t>
            </a:r>
            <a:endParaRPr lang="en-US" alt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3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39552" y="4351336"/>
            <a:ext cx="2663951" cy="792164"/>
          </a:xfrm>
        </p:spPr>
        <p:txBody>
          <a:bodyPr/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205252" y="4235104"/>
            <a:ext cx="1440951" cy="273843"/>
          </a:xfrm>
        </p:spPr>
        <p:txBody>
          <a:bodyPr/>
          <a:lstStyle/>
          <a:p>
            <a:r>
              <a:rPr lang="en-US" altLang="ru-RU" dirty="0" smtClean="0"/>
              <a:t>rostfinance.ru</a:t>
            </a:r>
            <a:endParaRPr lang="ru-RU" alt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63988" y="483454"/>
            <a:ext cx="1080120" cy="3312368"/>
          </a:xfrm>
          <a:prstGeom prst="roundRect">
            <a:avLst>
              <a:gd name="adj" fmla="val 43401"/>
            </a:avLst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844397" y="483454"/>
            <a:ext cx="1080120" cy="1001073"/>
          </a:xfrm>
          <a:prstGeom prst="flowChartConnector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519725">
            <a:off x="6382381" y="147054"/>
            <a:ext cx="1076633" cy="3985169"/>
          </a:xfrm>
          <a:prstGeom prst="roundRect">
            <a:avLst>
              <a:gd name="adj" fmla="val 43401"/>
            </a:avLst>
          </a:prstGeom>
          <a:solidFill>
            <a:schemeClr val="bg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272300" y="2794749"/>
            <a:ext cx="1080120" cy="1001073"/>
          </a:xfrm>
          <a:prstGeom prst="flowChartConnector">
            <a:avLst/>
          </a:prstGeom>
          <a:solidFill>
            <a:schemeClr val="bg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RostFinance">
      <a:dk1>
        <a:sysClr val="windowText" lastClr="000000"/>
      </a:dk1>
      <a:lt1>
        <a:sysClr val="window" lastClr="FFFFFF"/>
      </a:lt1>
      <a:dk2>
        <a:srgbClr val="757878"/>
      </a:dk2>
      <a:lt2>
        <a:srgbClr val="00C09F"/>
      </a:lt2>
      <a:accent1>
        <a:srgbClr val="00C09F"/>
      </a:accent1>
      <a:accent2>
        <a:srgbClr val="3296F2"/>
      </a:accent2>
      <a:accent3>
        <a:srgbClr val="8CD245"/>
      </a:accent3>
      <a:accent4>
        <a:srgbClr val="F8772E"/>
      </a:accent4>
      <a:accent5>
        <a:srgbClr val="EF4646"/>
      </a:accent5>
      <a:accent6>
        <a:srgbClr val="8C48C1"/>
      </a:accent6>
      <a:hlink>
        <a:srgbClr val="3296F2"/>
      </a:hlink>
      <a:folHlink>
        <a:srgbClr val="8C48C1"/>
      </a:folHlink>
    </a:clrScheme>
    <a:fontScheme name="Другая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>
        <a:noAutofit/>
      </a:bodyPr>
      <a:lstStyle>
        <a:defPPr marL="0" indent="0">
          <a:buNone/>
          <a:defRPr sz="12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3162</TotalTime>
  <Words>281</Words>
  <Application>Microsoft Office PowerPoint</Application>
  <PresentationFormat>Экран (16:9)</PresentationFormat>
  <Paragraphs>96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Montserrat</vt:lpstr>
      <vt:lpstr>Montserrat ExtraBold</vt:lpstr>
      <vt:lpstr>Arial</vt:lpstr>
      <vt:lpstr>Default Design</vt:lpstr>
      <vt:lpstr>ФАКТОРИНГОВОЕ ФИНАНСИРОВАНИЕ  В ООО КБ «РОСТФИНАНС» </vt:lpstr>
      <vt:lpstr>НЕМНОГО О БАНКЕ</vt:lpstr>
      <vt:lpstr>ОСОБЕННОСТИ ФАКТОРИНГА </vt:lpstr>
      <vt:lpstr>ОСНОВНЫЕ ПРЕИМУЩЕСТВА ФАКТОРИНГА</vt:lpstr>
      <vt:lpstr>ОСОБЕННОСТИ ФАКТОРИНГА </vt:lpstr>
      <vt:lpstr>ОСНОВНЫЕ ПРЕИМУЩЕСТВА ФАКТОРИНГА</vt:lpstr>
      <vt:lpstr>Презентация PowerPoint</vt:lpstr>
      <vt:lpstr>Спасибо за внимание!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Inc.</dc:creator>
  <cp:lastModifiedBy>Голицына</cp:lastModifiedBy>
  <cp:revision>164</cp:revision>
  <dcterms:created xsi:type="dcterms:W3CDTF">2023-01-28T12:47:29Z</dcterms:created>
  <dcterms:modified xsi:type="dcterms:W3CDTF">2024-05-30T08:38:17Z</dcterms:modified>
</cp:coreProperties>
</file>